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63" r:id="rId2"/>
  </p:sldIdLst>
  <p:sldSz cx="30243463" cy="42845038"/>
  <p:notesSz cx="6858000" cy="10059988"/>
  <p:defaultTextStyle>
    <a:defPPr>
      <a:defRPr lang="fr-FR"/>
    </a:defPPr>
    <a:lvl1pPr algn="l" defTabSz="4175125" rtl="0" eaLnBrk="0" fontAlgn="base" hangingPunct="0">
      <a:spcBef>
        <a:spcPct val="0"/>
      </a:spcBef>
      <a:spcAft>
        <a:spcPct val="0"/>
      </a:spcAft>
      <a:defRPr sz="8200" kern="1200">
        <a:solidFill>
          <a:schemeClr val="tx1"/>
        </a:solidFill>
        <a:latin typeface="Arial" charset="0"/>
        <a:ea typeface="+mn-ea"/>
        <a:cs typeface="Arial" charset="0"/>
      </a:defRPr>
    </a:lvl1pPr>
    <a:lvl2pPr marL="2087563" indent="-1630363" algn="l" defTabSz="4175125" rtl="0" eaLnBrk="0" fontAlgn="base" hangingPunct="0">
      <a:spcBef>
        <a:spcPct val="0"/>
      </a:spcBef>
      <a:spcAft>
        <a:spcPct val="0"/>
      </a:spcAft>
      <a:defRPr sz="8200" kern="1200">
        <a:solidFill>
          <a:schemeClr val="tx1"/>
        </a:solidFill>
        <a:latin typeface="Arial" charset="0"/>
        <a:ea typeface="+mn-ea"/>
        <a:cs typeface="Arial" charset="0"/>
      </a:defRPr>
    </a:lvl2pPr>
    <a:lvl3pPr marL="4175125" indent="-3260725" algn="l" defTabSz="4175125" rtl="0" eaLnBrk="0" fontAlgn="base" hangingPunct="0">
      <a:spcBef>
        <a:spcPct val="0"/>
      </a:spcBef>
      <a:spcAft>
        <a:spcPct val="0"/>
      </a:spcAft>
      <a:defRPr sz="8200" kern="1200">
        <a:solidFill>
          <a:schemeClr val="tx1"/>
        </a:solidFill>
        <a:latin typeface="Arial" charset="0"/>
        <a:ea typeface="+mn-ea"/>
        <a:cs typeface="Arial" charset="0"/>
      </a:defRPr>
    </a:lvl3pPr>
    <a:lvl4pPr marL="6264275" indent="-4892675" algn="l" defTabSz="4175125" rtl="0" eaLnBrk="0" fontAlgn="base" hangingPunct="0">
      <a:spcBef>
        <a:spcPct val="0"/>
      </a:spcBef>
      <a:spcAft>
        <a:spcPct val="0"/>
      </a:spcAft>
      <a:defRPr sz="8200" kern="1200">
        <a:solidFill>
          <a:schemeClr val="tx1"/>
        </a:solidFill>
        <a:latin typeface="Arial" charset="0"/>
        <a:ea typeface="+mn-ea"/>
        <a:cs typeface="Arial" charset="0"/>
      </a:defRPr>
    </a:lvl4pPr>
    <a:lvl5pPr marL="8351838" indent="-6523038" algn="l" defTabSz="4175125" rtl="0" eaLnBrk="0" fontAlgn="base" hangingPunct="0">
      <a:spcBef>
        <a:spcPct val="0"/>
      </a:spcBef>
      <a:spcAft>
        <a:spcPct val="0"/>
      </a:spcAft>
      <a:defRPr sz="8200" kern="1200">
        <a:solidFill>
          <a:schemeClr val="tx1"/>
        </a:solidFill>
        <a:latin typeface="Arial" charset="0"/>
        <a:ea typeface="+mn-ea"/>
        <a:cs typeface="Arial" charset="0"/>
      </a:defRPr>
    </a:lvl5pPr>
    <a:lvl6pPr marL="2286000" algn="l" defTabSz="914400" rtl="0" eaLnBrk="1" latinLnBrk="0" hangingPunct="1">
      <a:defRPr sz="8200" kern="1200">
        <a:solidFill>
          <a:schemeClr val="tx1"/>
        </a:solidFill>
        <a:latin typeface="Arial" charset="0"/>
        <a:ea typeface="+mn-ea"/>
        <a:cs typeface="Arial" charset="0"/>
      </a:defRPr>
    </a:lvl6pPr>
    <a:lvl7pPr marL="2743200" algn="l" defTabSz="914400" rtl="0" eaLnBrk="1" latinLnBrk="0" hangingPunct="1">
      <a:defRPr sz="8200" kern="1200">
        <a:solidFill>
          <a:schemeClr val="tx1"/>
        </a:solidFill>
        <a:latin typeface="Arial" charset="0"/>
        <a:ea typeface="+mn-ea"/>
        <a:cs typeface="Arial" charset="0"/>
      </a:defRPr>
    </a:lvl7pPr>
    <a:lvl8pPr marL="3200400" algn="l" defTabSz="914400" rtl="0" eaLnBrk="1" latinLnBrk="0" hangingPunct="1">
      <a:defRPr sz="8200" kern="1200">
        <a:solidFill>
          <a:schemeClr val="tx1"/>
        </a:solidFill>
        <a:latin typeface="Arial" charset="0"/>
        <a:ea typeface="+mn-ea"/>
        <a:cs typeface="Arial" charset="0"/>
      </a:defRPr>
    </a:lvl8pPr>
    <a:lvl9pPr marL="3657600" algn="l" defTabSz="914400" rtl="0" eaLnBrk="1" latinLnBrk="0" hangingPunct="1">
      <a:defRPr sz="8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5923" userDrawn="1">
          <p15:clr>
            <a:srgbClr val="A4A3A4"/>
          </p15:clr>
        </p15:guide>
        <p15:guide id="2" pos="18733" userDrawn="1">
          <p15:clr>
            <a:srgbClr val="A4A3A4"/>
          </p15:clr>
        </p15:guide>
        <p15:guide id="4" orient="horz" pos="25560" userDrawn="1">
          <p15:clr>
            <a:srgbClr val="A4A3A4"/>
          </p15:clr>
        </p15:guide>
        <p15:guide id="5" orient="horz" pos="26104" userDrawn="1">
          <p15:clr>
            <a:srgbClr val="A4A3A4"/>
          </p15:clr>
        </p15:guide>
        <p15:guide id="6" orient="horz" pos="26739" userDrawn="1">
          <p15:clr>
            <a:srgbClr val="A4A3A4"/>
          </p15:clr>
        </p15:guide>
        <p15:guide id="7" pos="2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39"/>
    <a:srgbClr val="969696"/>
    <a:srgbClr val="029687"/>
    <a:srgbClr val="F6A723"/>
    <a:srgbClr val="FF9933"/>
    <a:srgbClr val="777777"/>
    <a:srgbClr val="3366FF"/>
    <a:srgbClr val="666699"/>
    <a:srgbClr val="FF5050"/>
    <a:srgbClr val="C75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50000" autoAdjust="0"/>
    <p:restoredTop sz="97026" autoAdjust="0"/>
  </p:normalViewPr>
  <p:slideViewPr>
    <p:cSldViewPr snapToGrid="0">
      <p:cViewPr>
        <p:scale>
          <a:sx n="80" d="100"/>
          <a:sy n="80" d="100"/>
        </p:scale>
        <p:origin x="-216" y="480"/>
      </p:cViewPr>
      <p:guideLst>
        <p:guide orient="horz" pos="25923"/>
        <p:guide pos="18733"/>
        <p:guide orient="horz" pos="25560"/>
        <p:guide orient="horz" pos="26104"/>
        <p:guide orient="horz" pos="26739"/>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dirty="0"/>
          </a:p>
        </p:txBody>
      </p:sp>
      <p:sp>
        <p:nvSpPr>
          <p:cNvPr id="3" name="Espace réservé de la date 2"/>
          <p:cNvSpPr>
            <a:spLocks noGrp="1"/>
          </p:cNvSpPr>
          <p:nvPr>
            <p:ph type="dt" sz="quarter"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3BA7EF55-F996-4B81-9441-DE83BD3FD412}" type="datetimeFigureOut">
              <a:rPr lang="fr-FR"/>
              <a:pPr>
                <a:defRPr/>
              </a:pPr>
              <a:t>11/12/2018</a:t>
            </a:fld>
            <a:endParaRPr lang="fr-BE" dirty="0"/>
          </a:p>
        </p:txBody>
      </p:sp>
      <p:sp>
        <p:nvSpPr>
          <p:cNvPr id="4" name="Espace réservé du pied de page 3"/>
          <p:cNvSpPr>
            <a:spLocks noGrp="1"/>
          </p:cNvSpPr>
          <p:nvPr>
            <p:ph type="ftr" sz="quarter" idx="2"/>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dirty="0"/>
          </a:p>
        </p:txBody>
      </p:sp>
      <p:sp>
        <p:nvSpPr>
          <p:cNvPr id="5" name="Espace réservé du numéro de diapositive 4"/>
          <p:cNvSpPr>
            <a:spLocks noGrp="1"/>
          </p:cNvSpPr>
          <p:nvPr>
            <p:ph type="sldNum" sz="quarter" idx="3"/>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CC3C1D29-AD1B-4E95-AFFF-60B7C630CEA2}" type="slidenum">
              <a:rPr lang="fr-BE" altLang="en-US"/>
              <a:pPr>
                <a:defRPr/>
              </a:pPr>
              <a:t>‹N°›</a:t>
            </a:fld>
            <a:endParaRPr lang="fr-BE" altLang="en-US" dirty="0"/>
          </a:p>
        </p:txBody>
      </p:sp>
    </p:spTree>
    <p:extLst>
      <p:ext uri="{BB962C8B-B14F-4D97-AF65-F5344CB8AC3E}">
        <p14:creationId xmlns:p14="http://schemas.microsoft.com/office/powerpoint/2010/main" val="295018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dirty="0"/>
          </a:p>
        </p:txBody>
      </p:sp>
      <p:sp>
        <p:nvSpPr>
          <p:cNvPr id="3" name="Espace réservé de la date 2"/>
          <p:cNvSpPr>
            <a:spLocks noGrp="1"/>
          </p:cNvSpPr>
          <p:nvPr>
            <p:ph type="dt"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8D4995BA-8BE5-4DE7-B286-877D53D05E63}" type="datetimeFigureOut">
              <a:rPr lang="fr-FR"/>
              <a:pPr>
                <a:defRPr/>
              </a:pPr>
              <a:t>11/12/2018</a:t>
            </a:fld>
            <a:endParaRPr lang="fr-BE" dirty="0"/>
          </a:p>
        </p:txBody>
      </p:sp>
      <p:sp>
        <p:nvSpPr>
          <p:cNvPr id="4" name="Espace réservé de l'image des diapositives 3"/>
          <p:cNvSpPr>
            <a:spLocks noGrp="1" noRot="1" noChangeAspect="1"/>
          </p:cNvSpPr>
          <p:nvPr>
            <p:ph type="sldImg" idx="2"/>
          </p:nvPr>
        </p:nvSpPr>
        <p:spPr>
          <a:xfrm>
            <a:off x="2098675" y="752475"/>
            <a:ext cx="2660650" cy="3773488"/>
          </a:xfrm>
          <a:prstGeom prst="rect">
            <a:avLst/>
          </a:prstGeom>
          <a:noFill/>
          <a:ln w="12700">
            <a:solidFill>
              <a:prstClr val="black"/>
            </a:solidFill>
          </a:ln>
        </p:spPr>
        <p:txBody>
          <a:bodyPr vert="horz" lIns="96562" tIns="48282" rIns="96562" bIns="48282" rtlCol="0" anchor="ctr"/>
          <a:lstStyle/>
          <a:p>
            <a:pPr lvl="0"/>
            <a:endParaRPr lang="fr-BE" noProof="0" dirty="0"/>
          </a:p>
        </p:txBody>
      </p:sp>
      <p:sp>
        <p:nvSpPr>
          <p:cNvPr id="5" name="Espace réservé des commentaires 4"/>
          <p:cNvSpPr>
            <a:spLocks noGrp="1"/>
          </p:cNvSpPr>
          <p:nvPr>
            <p:ph type="body" sz="quarter" idx="3"/>
          </p:nvPr>
        </p:nvSpPr>
        <p:spPr>
          <a:xfrm>
            <a:off x="685800" y="4778375"/>
            <a:ext cx="5486400" cy="4527550"/>
          </a:xfrm>
          <a:prstGeom prst="rect">
            <a:avLst/>
          </a:prstGeom>
        </p:spPr>
        <p:txBody>
          <a:bodyPr vert="horz" lIns="96562" tIns="48282" rIns="96562" bIns="48282"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BE" noProof="0"/>
          </a:p>
        </p:txBody>
      </p:sp>
      <p:sp>
        <p:nvSpPr>
          <p:cNvPr id="6" name="Espace réservé du pied de page 5"/>
          <p:cNvSpPr>
            <a:spLocks noGrp="1"/>
          </p:cNvSpPr>
          <p:nvPr>
            <p:ph type="ftr" sz="quarter" idx="4"/>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dirty="0"/>
          </a:p>
        </p:txBody>
      </p:sp>
      <p:sp>
        <p:nvSpPr>
          <p:cNvPr id="7" name="Espace réservé du numéro de diapositive 6"/>
          <p:cNvSpPr>
            <a:spLocks noGrp="1"/>
          </p:cNvSpPr>
          <p:nvPr>
            <p:ph type="sldNum" sz="quarter" idx="5"/>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8D8359B8-01E4-49E7-BFA0-6E445A423911}" type="slidenum">
              <a:rPr lang="fr-BE" altLang="en-US"/>
              <a:pPr>
                <a:defRPr/>
              </a:pPr>
              <a:t>‹N°›</a:t>
            </a:fld>
            <a:endParaRPr lang="fr-BE" altLang="en-US" dirty="0"/>
          </a:p>
        </p:txBody>
      </p:sp>
    </p:spTree>
    <p:extLst>
      <p:ext uri="{BB962C8B-B14F-4D97-AF65-F5344CB8AC3E}">
        <p14:creationId xmlns:p14="http://schemas.microsoft.com/office/powerpoint/2010/main" val="16056715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BE" altLang="en-US" dirty="0" err="1"/>
              <a:t>www.virtualbox.org</a:t>
            </a:r>
            <a:r>
              <a:rPr lang="fr-BE" altLang="en-US" dirty="0"/>
              <a:t>[</a:t>
            </a:r>
            <a:endParaRPr lang="fr-BE" dirty="0"/>
          </a:p>
          <a:p>
            <a:pPr eaLnBrk="1" hangingPunct="1">
              <a:spcBef>
                <a:spcPct val="0"/>
              </a:spcBef>
            </a:pPr>
            <a:endParaRPr lang="fr-BE" altLang="en-US" dirty="0"/>
          </a:p>
          <a:p>
            <a:pPr eaLnBrk="1" hangingPunct="1">
              <a:spcBef>
                <a:spcPct val="0"/>
              </a:spcBef>
            </a:pPr>
            <a:r>
              <a:rPr lang="fr-BE" altLang="en-US" dirty="0" err="1"/>
              <a:t>www.ubuntu.com</a:t>
            </a:r>
            <a:endParaRPr lang="fr-BE" altLang="en-US" dirty="0"/>
          </a:p>
          <a:p>
            <a:pPr eaLnBrk="1" hangingPunct="1">
              <a:spcBef>
                <a:spcPct val="0"/>
              </a:spcBef>
            </a:pPr>
            <a:r>
              <a:rPr lang="fr-BE" altLang="en-US" dirty="0" err="1"/>
              <a:t>www.rstudio.com</a:t>
            </a:r>
            <a:endParaRPr lang="fr-BE" altLang="en-US" dirty="0"/>
          </a:p>
          <a:p>
            <a:pPr eaLnBrk="1" hangingPunct="1">
              <a:spcBef>
                <a:spcPct val="0"/>
              </a:spcBef>
            </a:pPr>
            <a:r>
              <a:rPr lang="fr-BE" altLang="en-US" dirty="0" err="1"/>
              <a:t>www.r-project.org</a:t>
            </a:r>
            <a:endParaRPr lang="fr-BE" altLang="en-US" dirty="0"/>
          </a:p>
          <a:p>
            <a:pPr eaLnBrk="1" hangingPunct="1">
              <a:spcBef>
                <a:spcPct val="0"/>
              </a:spcBef>
            </a:pPr>
            <a:r>
              <a:rPr lang="fr-BE" altLang="en-US" dirty="0" err="1"/>
              <a:t>www.github.com</a:t>
            </a:r>
            <a:endParaRPr lang="fr-BE" altLang="en-US" dirty="0"/>
          </a:p>
          <a:p>
            <a:pPr eaLnBrk="1" hangingPunct="1">
              <a:spcBef>
                <a:spcPct val="0"/>
              </a:spcBef>
            </a:pPr>
            <a:r>
              <a:rPr lang="fr-BE" altLang="en-US" dirty="0" err="1"/>
              <a:t>www.lyx.org</a:t>
            </a:r>
            <a:endParaRPr lang="fr-BE" altLang="en-US" dirty="0"/>
          </a:p>
          <a:p>
            <a:pPr eaLnBrk="1" hangingPunct="1">
              <a:spcBef>
                <a:spcPct val="0"/>
              </a:spcBef>
            </a:pPr>
            <a:r>
              <a:rPr lang="fr-BE" altLang="en-US" dirty="0" err="1"/>
              <a:t>www.python.org</a:t>
            </a:r>
            <a:endParaRPr lang="fr-BE" altLang="en-US" dirty="0"/>
          </a:p>
          <a:p>
            <a:pPr eaLnBrk="1" hangingPunct="1">
              <a:spcBef>
                <a:spcPct val="0"/>
              </a:spcBef>
            </a:pPr>
            <a:r>
              <a:rPr lang="fr-BE" altLang="en-US" dirty="0" err="1"/>
              <a:t>www.jupyter.org</a:t>
            </a:r>
            <a:endParaRPr lang="fr-BE" altLang="en-US" dirty="0"/>
          </a:p>
          <a:p>
            <a:pPr eaLnBrk="1" hangingPunct="1">
              <a:spcBef>
                <a:spcPct val="0"/>
              </a:spcBef>
            </a:pPr>
            <a:r>
              <a:rPr lang="fr-BE" altLang="en-US" dirty="0" err="1"/>
              <a:t>pythonhosted.org</a:t>
            </a:r>
            <a:r>
              <a:rPr lang="fr-BE" altLang="en-US" dirty="0"/>
              <a:t>/</a:t>
            </a:r>
            <a:r>
              <a:rPr lang="fr-BE" altLang="en-US" dirty="0" err="1"/>
              <a:t>spyder</a:t>
            </a:r>
            <a:r>
              <a:rPr lang="fr-BE" altLang="en-US" dirty="0"/>
              <a:t>/</a:t>
            </a:r>
            <a:r>
              <a:rPr lang="fr-BE" altLang="en-US" dirty="0" err="1"/>
              <a:t>index.htm</a:t>
            </a:r>
            <a:endParaRPr lang="fr-BE" altLang="en-US" dirty="0"/>
          </a:p>
          <a:p>
            <a:pPr eaLnBrk="1" hangingPunct="1">
              <a:spcBef>
                <a:spcPct val="0"/>
              </a:spcBef>
            </a:pPr>
            <a:endParaRPr lang="fr-BE" altLang="en-US" dirty="0"/>
          </a:p>
          <a:p>
            <a:pPr eaLnBrk="1" hangingPunct="1">
              <a:spcBef>
                <a:spcPct val="0"/>
              </a:spcBef>
            </a:pPr>
            <a:endParaRPr lang="fr-BE" altLang="en-US" dirty="0"/>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pPr defTabSz="4249738"/>
            <a:fld id="{316DB442-F2BA-4600-A0B5-A08A81765C88}" type="slidenum">
              <a:rPr lang="fr-BE" altLang="en-US" smtClean="0"/>
              <a:pPr defTabSz="4249738"/>
              <a:t>1</a:t>
            </a:fld>
            <a:endParaRPr lang="fr-BE" altLang="en-US" dirty="0"/>
          </a:p>
        </p:txBody>
      </p:sp>
    </p:spTree>
    <p:extLst>
      <p:ext uri="{BB962C8B-B14F-4D97-AF65-F5344CB8AC3E}">
        <p14:creationId xmlns:p14="http://schemas.microsoft.com/office/powerpoint/2010/main" val="129713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medecine &amp; pharmacie">
    <p:spTree>
      <p:nvGrpSpPr>
        <p:cNvPr id="1" name=""/>
        <p:cNvGrpSpPr/>
        <p:nvPr/>
      </p:nvGrpSpPr>
      <p:grpSpPr>
        <a:xfrm>
          <a:off x="0" y="0"/>
          <a:ext cx="0" cy="0"/>
          <a:chOff x="0" y="0"/>
          <a:chExt cx="0" cy="0"/>
        </a:xfrm>
      </p:grpSpPr>
      <p:pic>
        <p:nvPicPr>
          <p:cNvPr id="5" name="Image 9" descr="sciences_microscope_large.jpg"/>
          <p:cNvPicPr>
            <a:picLocks noChangeAspect="1"/>
          </p:cNvPicPr>
          <p:nvPr/>
        </p:nvPicPr>
        <p:blipFill>
          <a:blip r:embed="rId2" cstate="print">
            <a:lum bright="14000"/>
          </a:blip>
          <a:srcRect/>
          <a:stretch>
            <a:fillRect/>
          </a:stretch>
        </p:blipFill>
        <p:spPr bwMode="auto">
          <a:xfrm>
            <a:off x="7524750" y="2382838"/>
            <a:ext cx="22045613" cy="5507037"/>
          </a:xfrm>
          <a:prstGeom prst="rect">
            <a:avLst/>
          </a:prstGeom>
          <a:noFill/>
          <a:ln w="9525">
            <a:noFill/>
            <a:miter lim="800000"/>
            <a:headEnd/>
            <a:tailEnd/>
          </a:ln>
        </p:spPr>
      </p:pic>
      <p:sp>
        <p:nvSpPr>
          <p:cNvPr id="6" name="ZoneTexte 8"/>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Médecine et Pharmacie</a:t>
            </a:r>
            <a:endParaRPr lang="fr-BE"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511175" y="37836475"/>
            <a:ext cx="6286500" cy="2749550"/>
          </a:xfrm>
          <a:prstGeom prst="rect">
            <a:avLst/>
          </a:prstGeom>
          <a:noFill/>
          <a:ln w="9525">
            <a:noFill/>
            <a:miter lim="800000"/>
            <a:headEnd/>
            <a:tailEnd/>
          </a:ln>
        </p:spPr>
      </p:pic>
      <p:sp>
        <p:nvSpPr>
          <p:cNvPr id="3"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5"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Architecture">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sp>
        <p:nvSpPr>
          <p:cNvPr id="6"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Faculté d’Architecture</a:t>
            </a:r>
          </a:p>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                                et d’Urbanisme</a:t>
            </a:r>
            <a:endParaRPr lang="fr-BE" sz="11800" dirty="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endParaRPr>
          </a:p>
          <a:p>
            <a:pPr marL="1565656" indent="-1565656" defTabSz="4176431" fontAlgn="auto">
              <a:spcBef>
                <a:spcPts val="0"/>
              </a:spcBef>
              <a:spcAft>
                <a:spcPts val="0"/>
              </a:spcAft>
              <a:buFont typeface="Arial" pitchFamily="34" charset="0"/>
              <a:buNone/>
              <a:defRPr/>
            </a:pPr>
            <a:endParaRPr lang="fr-BE" sz="11800" dirty="0">
              <a:solidFill>
                <a:schemeClr val="bg1"/>
              </a:solidFill>
              <a:effectLst>
                <a:outerShdw blurRad="50800" dist="38100" dir="2700000" algn="tl" rotWithShape="0">
                  <a:prstClr val="black">
                    <a:alpha val="40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546100" y="37769800"/>
            <a:ext cx="6067425" cy="2933700"/>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rvices généraux">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pic>
        <p:nvPicPr>
          <p:cNvPr id="6"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7" name="Picture 2" descr="Bannière"/>
          <p:cNvPicPr>
            <a:picLocks noChangeAspect="1" noChangeArrowheads="1"/>
          </p:cNvPicPr>
          <p:nvPr/>
        </p:nvPicPr>
        <p:blipFill>
          <a:blip r:embed="rId4" cstate="print"/>
          <a:srcRect/>
          <a:stretch>
            <a:fillRect/>
          </a:stretch>
        </p:blipFill>
        <p:spPr bwMode="auto">
          <a:xfrm>
            <a:off x="7564438" y="2365375"/>
            <a:ext cx="21953537" cy="551338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8"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ZoneTexte 4"/>
          <p:cNvSpPr txBox="1">
            <a:spLocks noChangeArrowheads="1"/>
          </p:cNvSpPr>
          <p:nvPr/>
        </p:nvSpPr>
        <p:spPr bwMode="auto">
          <a:xfrm>
            <a:off x="-31750" y="41376600"/>
            <a:ext cx="7372350" cy="1220788"/>
          </a:xfrm>
          <a:prstGeom prst="rect">
            <a:avLst/>
          </a:prstGeom>
          <a:noFill/>
          <a:ln>
            <a:noFill/>
          </a:ln>
          <a:extLst/>
        </p:spPr>
        <p:txBody>
          <a:bodyPr lIns="417508" tIns="208756" rIns="417508" bIns="208756">
            <a:spAutoFit/>
          </a:bodyPr>
          <a:lstStyle>
            <a:lvl1pPr eaLnBrk="0" hangingPunct="0">
              <a:defRPr sz="8200">
                <a:solidFill>
                  <a:schemeClr val="tx1"/>
                </a:solidFill>
                <a:latin typeface="Arial" charset="0"/>
                <a:cs typeface="Arial" charset="0"/>
              </a:defRPr>
            </a:lvl1pPr>
            <a:lvl2pPr marL="742950" indent="-285750" eaLnBrk="0" hangingPunct="0">
              <a:defRPr sz="8200">
                <a:solidFill>
                  <a:schemeClr val="tx1"/>
                </a:solidFill>
                <a:latin typeface="Arial" charset="0"/>
                <a:cs typeface="Arial" charset="0"/>
              </a:defRPr>
            </a:lvl2pPr>
            <a:lvl3pPr marL="1143000" indent="-228600" eaLnBrk="0" hangingPunct="0">
              <a:defRPr sz="8200">
                <a:solidFill>
                  <a:schemeClr val="tx1"/>
                </a:solidFill>
                <a:latin typeface="Arial" charset="0"/>
                <a:cs typeface="Arial" charset="0"/>
              </a:defRPr>
            </a:lvl3pPr>
            <a:lvl4pPr marL="1600200" indent="-228600" eaLnBrk="0" hangingPunct="0">
              <a:defRPr sz="8200">
                <a:solidFill>
                  <a:schemeClr val="tx1"/>
                </a:solidFill>
                <a:latin typeface="Arial" charset="0"/>
                <a:cs typeface="Arial" charset="0"/>
              </a:defRPr>
            </a:lvl4pPr>
            <a:lvl5pPr marL="2057400" indent="-228600" eaLnBrk="0" hangingPunct="0">
              <a:defRPr sz="8200">
                <a:solidFill>
                  <a:schemeClr val="tx1"/>
                </a:solidFill>
                <a:latin typeface="Arial" charset="0"/>
                <a:cs typeface="Arial" charset="0"/>
              </a:defRPr>
            </a:lvl5pPr>
            <a:lvl6pPr marL="2514600" indent="-228600" defTabSz="4175125" eaLnBrk="0" fontAlgn="base" hangingPunct="0">
              <a:spcBef>
                <a:spcPct val="0"/>
              </a:spcBef>
              <a:spcAft>
                <a:spcPct val="0"/>
              </a:spcAft>
              <a:defRPr sz="8200">
                <a:solidFill>
                  <a:schemeClr val="tx1"/>
                </a:solidFill>
                <a:latin typeface="Arial" charset="0"/>
                <a:cs typeface="Arial" charset="0"/>
              </a:defRPr>
            </a:lvl6pPr>
            <a:lvl7pPr marL="2971800" indent="-228600" defTabSz="4175125" eaLnBrk="0" fontAlgn="base" hangingPunct="0">
              <a:spcBef>
                <a:spcPct val="0"/>
              </a:spcBef>
              <a:spcAft>
                <a:spcPct val="0"/>
              </a:spcAft>
              <a:defRPr sz="8200">
                <a:solidFill>
                  <a:schemeClr val="tx1"/>
                </a:solidFill>
                <a:latin typeface="Arial" charset="0"/>
                <a:cs typeface="Arial" charset="0"/>
              </a:defRPr>
            </a:lvl7pPr>
            <a:lvl8pPr marL="3429000" indent="-228600" defTabSz="4175125" eaLnBrk="0" fontAlgn="base" hangingPunct="0">
              <a:spcBef>
                <a:spcPct val="0"/>
              </a:spcBef>
              <a:spcAft>
                <a:spcPct val="0"/>
              </a:spcAft>
              <a:defRPr sz="8200">
                <a:solidFill>
                  <a:schemeClr val="tx1"/>
                </a:solidFill>
                <a:latin typeface="Arial" charset="0"/>
                <a:cs typeface="Arial" charset="0"/>
              </a:defRPr>
            </a:lvl8pPr>
            <a:lvl9pPr marL="3886200" indent="-228600" defTabSz="4175125" eaLnBrk="0" fontAlgn="base" hangingPunct="0">
              <a:spcBef>
                <a:spcPct val="0"/>
              </a:spcBef>
              <a:spcAft>
                <a:spcPct val="0"/>
              </a:spcAft>
              <a:defRPr sz="8200">
                <a:solidFill>
                  <a:schemeClr val="tx1"/>
                </a:solidFill>
                <a:latin typeface="Arial" charset="0"/>
                <a:cs typeface="Arial" charset="0"/>
              </a:defRPr>
            </a:lvl9pPr>
          </a:lstStyle>
          <a:p>
            <a:pPr algn="ctr" eaLnBrk="1" hangingPunct="1">
              <a:defRPr/>
            </a:pPr>
            <a:r>
              <a:rPr lang="fr-FR" sz="5200" b="1" dirty="0">
                <a:solidFill>
                  <a:srgbClr val="A6A6A6"/>
                </a:solidFill>
              </a:rPr>
              <a:t>Université de Mons</a:t>
            </a:r>
            <a:endParaRPr lang="fr-BE" sz="5200" b="1" dirty="0">
              <a:solidFill>
                <a:srgbClr val="A6A6A6"/>
              </a:solidFill>
            </a:endParaRPr>
          </a:p>
        </p:txBody>
      </p:sp>
      <p:pic>
        <p:nvPicPr>
          <p:cNvPr id="5" name="Picture 1"/>
          <p:cNvPicPr>
            <a:picLocks noChangeAspect="1" noChangeArrowheads="1"/>
          </p:cNvPicPr>
          <p:nvPr/>
        </p:nvPicPr>
        <p:blipFill>
          <a:blip r:embed="rId2" cstate="print"/>
          <a:srcRect/>
          <a:stretch>
            <a:fillRect/>
          </a:stretch>
        </p:blipFill>
        <p:spPr bwMode="auto">
          <a:xfrm>
            <a:off x="823913" y="1066800"/>
            <a:ext cx="5602287" cy="2014538"/>
          </a:xfrm>
          <a:prstGeom prst="rect">
            <a:avLst/>
          </a:prstGeom>
          <a:noFill/>
          <a:ln w="9525">
            <a:noFill/>
            <a:miter lim="800000"/>
            <a:headEnd/>
            <a:tailEnd/>
          </a:ln>
        </p:spPr>
      </p:pic>
      <p:sp>
        <p:nvSpPr>
          <p:cNvPr id="11" name="Titre 10"/>
          <p:cNvSpPr>
            <a:spLocks noGrp="1"/>
          </p:cNvSpPr>
          <p:nvPr>
            <p:ph type="title"/>
          </p:nvPr>
        </p:nvSpPr>
        <p:spPr>
          <a:xfrm>
            <a:off x="1512173" y="4183669"/>
            <a:ext cx="27219117" cy="4672959"/>
          </a:xfrm>
        </p:spPr>
        <p:txBody>
          <a:bodyPr/>
          <a:lstStyle>
            <a:lvl1pPr>
              <a:defRPr sz="11800">
                <a:solidFill>
                  <a:schemeClr val="accent2"/>
                </a:solidFill>
              </a:defRPr>
            </a:lvl1pPr>
          </a:lstStyle>
          <a:p>
            <a:r>
              <a:rPr lang="fr-FR"/>
              <a:t>Cliquez pour modifier le style du titre</a:t>
            </a:r>
            <a:endParaRPr lang="fr-BE" dirty="0"/>
          </a:p>
        </p:txBody>
      </p:sp>
      <p:sp>
        <p:nvSpPr>
          <p:cNvPr id="10" name="Espace réservé du contenu 2"/>
          <p:cNvSpPr>
            <a:spLocks noGrp="1"/>
          </p:cNvSpPr>
          <p:nvPr>
            <p:ph idx="12"/>
          </p:nvPr>
        </p:nvSpPr>
        <p:spPr>
          <a:xfrm>
            <a:off x="1512175" y="9593589"/>
            <a:ext cx="27291127" cy="30547997"/>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6"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itre et contenu">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904875" y="39925625"/>
            <a:ext cx="5603875" cy="2014538"/>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itre Polytech">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cstate="print"/>
          <a:srcRect/>
          <a:stretch>
            <a:fillRect/>
          </a:stretch>
        </p:blipFill>
        <p:spPr bwMode="auto">
          <a:xfrm>
            <a:off x="1022350" y="38347650"/>
            <a:ext cx="5111750" cy="1757363"/>
          </a:xfrm>
          <a:prstGeom prst="rect">
            <a:avLst/>
          </a:prstGeom>
          <a:noFill/>
          <a:ln w="9525">
            <a:noFill/>
            <a:miter lim="800000"/>
            <a:headEnd/>
            <a:tailEnd/>
          </a:ln>
        </p:spPr>
      </p:pic>
      <p:pic>
        <p:nvPicPr>
          <p:cNvPr id="6" name="Image 9" descr="étudiante_large.jpg"/>
          <p:cNvPicPr>
            <a:picLocks noChangeAspect="1"/>
          </p:cNvPicPr>
          <p:nvPr/>
        </p:nvPicPr>
        <p:blipFill>
          <a:blip r:embed="rId3" cstate="print">
            <a:lum bright="2000"/>
          </a:blip>
          <a:srcRect/>
          <a:stretch>
            <a:fillRect/>
          </a:stretch>
        </p:blipFill>
        <p:spPr bwMode="auto">
          <a:xfrm>
            <a:off x="7515225" y="2359025"/>
            <a:ext cx="22064663" cy="5513388"/>
          </a:xfrm>
          <a:prstGeom prst="rect">
            <a:avLst/>
          </a:prstGeom>
          <a:noFill/>
          <a:ln w="9525">
            <a:noFill/>
            <a:miter lim="800000"/>
            <a:headEnd/>
            <a:tailEnd/>
          </a:ln>
        </p:spPr>
      </p:pic>
      <p:sp>
        <p:nvSpPr>
          <p:cNvPr id="7" name="ZoneTexte 19"/>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Polytechnique</a:t>
            </a:r>
            <a:endParaRPr lang="fr-BE"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2"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3"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4"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psycho &amp; sciences éducation">
    <p:spTree>
      <p:nvGrpSpPr>
        <p:cNvPr id="1" name=""/>
        <p:cNvGrpSpPr/>
        <p:nvPr/>
      </p:nvGrpSpPr>
      <p:grpSpPr>
        <a:xfrm>
          <a:off x="0" y="0"/>
          <a:ext cx="0" cy="0"/>
          <a:chOff x="0" y="0"/>
          <a:chExt cx="0" cy="0"/>
        </a:xfrm>
      </p:grpSpPr>
      <p:pic>
        <p:nvPicPr>
          <p:cNvPr id="5" name="Image 9" descr="passage_long.jpg"/>
          <p:cNvPicPr>
            <a:picLocks noChangeAspect="1"/>
          </p:cNvPicPr>
          <p:nvPr/>
        </p:nvPicPr>
        <p:blipFill>
          <a:blip r:embed="rId2" cstate="print">
            <a:lum bright="6000"/>
          </a:blip>
          <a:srcRect r="22485"/>
          <a:stretch>
            <a:fillRect/>
          </a:stretch>
        </p:blipFill>
        <p:spPr bwMode="auto">
          <a:xfrm>
            <a:off x="7508875" y="2376488"/>
            <a:ext cx="22044025" cy="5491162"/>
          </a:xfrm>
          <a:prstGeom prst="rect">
            <a:avLst/>
          </a:prstGeom>
          <a:noFill/>
          <a:ln w="9525">
            <a:noFill/>
            <a:miter lim="800000"/>
            <a:headEnd/>
            <a:tailEnd/>
          </a:ln>
        </p:spPr>
      </p:pic>
      <p:sp>
        <p:nvSpPr>
          <p:cNvPr id="6" name="ZoneTexte 22"/>
          <p:cNvSpPr txBox="1"/>
          <p:nvPr/>
        </p:nvSpPr>
        <p:spPr>
          <a:xfrm>
            <a:off x="7434263" y="1963738"/>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Psychologie </a:t>
            </a:r>
            <a:br>
              <a:rPr lang="fr-FR"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br>
            <a:r>
              <a:rPr lang="fr-FR"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et des Sciences de l’Education</a:t>
            </a:r>
            <a:endParaRPr lang="fr-BE"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Image 9" descr="UMONS_Fac psy et siences educ_small.png"/>
          <p:cNvPicPr>
            <a:picLocks noChangeAspect="1"/>
          </p:cNvPicPr>
          <p:nvPr/>
        </p:nvPicPr>
        <p:blipFill>
          <a:blip r:embed="rId4" cstate="print"/>
          <a:srcRect/>
          <a:stretch>
            <a:fillRect/>
          </a:stretch>
        </p:blipFill>
        <p:spPr bwMode="auto">
          <a:xfrm>
            <a:off x="568325" y="37826950"/>
            <a:ext cx="6142038" cy="2727325"/>
          </a:xfrm>
          <a:prstGeom prst="rect">
            <a:avLst/>
          </a:prstGeom>
          <a:noFill/>
          <a:ln w="9525">
            <a:noFill/>
            <a:miter lim="800000"/>
            <a:headEnd/>
            <a:tailEnd/>
          </a:ln>
        </p:spPr>
      </p:pic>
      <p:sp>
        <p:nvSpPr>
          <p:cNvPr id="18"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itre Sciences">
    <p:spTree>
      <p:nvGrpSpPr>
        <p:cNvPr id="1" name=""/>
        <p:cNvGrpSpPr/>
        <p:nvPr/>
      </p:nvGrpSpPr>
      <p:grpSpPr>
        <a:xfrm>
          <a:off x="0" y="0"/>
          <a:ext cx="0" cy="0"/>
          <a:chOff x="0" y="0"/>
          <a:chExt cx="0" cy="0"/>
        </a:xfrm>
      </p:grpSpPr>
      <p:pic>
        <p:nvPicPr>
          <p:cNvPr id="5" name="Image 10" descr="sciences.jpg"/>
          <p:cNvPicPr>
            <a:picLocks noChangeAspect="1"/>
          </p:cNvPicPr>
          <p:nvPr/>
        </p:nvPicPr>
        <p:blipFill>
          <a:blip r:embed="rId2" cstate="print"/>
          <a:srcRect/>
          <a:stretch>
            <a:fillRect/>
          </a:stretch>
        </p:blipFill>
        <p:spPr bwMode="auto">
          <a:xfrm>
            <a:off x="7524750" y="2365375"/>
            <a:ext cx="22044025" cy="5519738"/>
          </a:xfrm>
          <a:prstGeom prst="rect">
            <a:avLst/>
          </a:prstGeom>
          <a:noFill/>
          <a:ln w="9525">
            <a:noFill/>
            <a:miter lim="800000"/>
            <a:headEnd/>
            <a:tailEnd/>
          </a:ln>
        </p:spPr>
      </p:pic>
      <p:sp>
        <p:nvSpPr>
          <p:cNvPr id="6" name="ZoneTexte 13"/>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des Sciences</a:t>
            </a:r>
            <a:endParaRPr lang="fr-BE"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803275" y="37801550"/>
            <a:ext cx="5776913" cy="2900363"/>
          </a:xfrm>
          <a:prstGeom prst="rect">
            <a:avLst/>
          </a:prstGeom>
          <a:noFill/>
          <a:ln w="9525">
            <a:noFill/>
            <a:miter lim="800000"/>
            <a:headEnd/>
            <a:tailEnd/>
          </a:ln>
        </p:spPr>
      </p:pic>
      <p:sp>
        <p:nvSpPr>
          <p:cNvPr id="17"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II">
    <p:spTree>
      <p:nvGrpSpPr>
        <p:cNvPr id="1" name=""/>
        <p:cNvGrpSpPr/>
        <p:nvPr/>
      </p:nvGrpSpPr>
      <p:grpSpPr>
        <a:xfrm>
          <a:off x="0" y="0"/>
          <a:ext cx="0" cy="0"/>
          <a:chOff x="0" y="0"/>
          <a:chExt cx="0" cy="0"/>
        </a:xfrm>
      </p:grpSpPr>
      <p:pic>
        <p:nvPicPr>
          <p:cNvPr id="5" name="Image 22" descr="fti_eii.jpg"/>
          <p:cNvPicPr>
            <a:picLocks noChangeAspect="1"/>
          </p:cNvPicPr>
          <p:nvPr/>
        </p:nvPicPr>
        <p:blipFill>
          <a:blip r:embed="rId2" cstate="print"/>
          <a:srcRect/>
          <a:stretch>
            <a:fillRect/>
          </a:stretch>
        </p:blipFill>
        <p:spPr bwMode="auto">
          <a:xfrm>
            <a:off x="7539038" y="2379663"/>
            <a:ext cx="22067837" cy="5526087"/>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300" dirty="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Faculté de Traduction </a:t>
            </a:r>
            <a:br>
              <a:rPr lang="fr-FR" sz="11300" dirty="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br>
            <a:r>
              <a:rPr lang="fr-FR" sz="11300" dirty="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et d’Interprétation</a:t>
            </a:r>
            <a:endParaRPr lang="fr-BE" sz="11300" dirty="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30175" y="37885688"/>
            <a:ext cx="6999288" cy="2847975"/>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itre Warocqué">
    <p:spTree>
      <p:nvGrpSpPr>
        <p:cNvPr id="1" name=""/>
        <p:cNvGrpSpPr/>
        <p:nvPr/>
      </p:nvGrpSpPr>
      <p:grpSpPr>
        <a:xfrm>
          <a:off x="0" y="0"/>
          <a:ext cx="0" cy="0"/>
          <a:chOff x="0" y="0"/>
          <a:chExt cx="0" cy="0"/>
        </a:xfrm>
      </p:grpSpPr>
      <p:pic>
        <p:nvPicPr>
          <p:cNvPr id="5" name="Image 8" descr="warocque.PNG"/>
          <p:cNvPicPr>
            <a:picLocks noChangeAspect="1"/>
          </p:cNvPicPr>
          <p:nvPr/>
        </p:nvPicPr>
        <p:blipFill>
          <a:blip r:embed="rId2" cstate="print"/>
          <a:srcRect/>
          <a:stretch>
            <a:fillRect/>
          </a:stretch>
        </p:blipFill>
        <p:spPr bwMode="auto">
          <a:xfrm>
            <a:off x="2273300" y="37187188"/>
            <a:ext cx="3405188" cy="3186112"/>
          </a:xfrm>
          <a:prstGeom prst="rect">
            <a:avLst/>
          </a:prstGeom>
          <a:noFill/>
          <a:ln w="9525">
            <a:noFill/>
            <a:miter lim="800000"/>
            <a:headEnd/>
            <a:tailEnd/>
          </a:ln>
        </p:spPr>
      </p:pic>
      <p:pic>
        <p:nvPicPr>
          <p:cNvPr id="6" name="Image 9" descr="warocque_etudiants_large.jpg"/>
          <p:cNvPicPr>
            <a:picLocks noChangeAspect="1"/>
          </p:cNvPicPr>
          <p:nvPr/>
        </p:nvPicPr>
        <p:blipFill>
          <a:blip r:embed="rId3" cstate="print">
            <a:lum bright="8000"/>
          </a:blip>
          <a:srcRect/>
          <a:stretch>
            <a:fillRect/>
          </a:stretch>
        </p:blipFill>
        <p:spPr bwMode="auto">
          <a:xfrm>
            <a:off x="7527925" y="2365375"/>
            <a:ext cx="22034500" cy="5513388"/>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Faculté Warocqué</a:t>
            </a:r>
          </a:p>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   d’Economie et de Gestion</a:t>
            </a:r>
            <a:endParaRPr lang="fr-BE" sz="11800" dirty="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ISL">
    <p:spTree>
      <p:nvGrpSpPr>
        <p:cNvPr id="1" name=""/>
        <p:cNvGrpSpPr/>
        <p:nvPr/>
      </p:nvGrpSpPr>
      <p:grpSpPr>
        <a:xfrm>
          <a:off x="0" y="0"/>
          <a:ext cx="0" cy="0"/>
          <a:chOff x="0" y="0"/>
          <a:chExt cx="0" cy="0"/>
        </a:xfrm>
      </p:grpSpPr>
      <p:pic>
        <p:nvPicPr>
          <p:cNvPr id="5" name="Image 8" descr="sciences du langage.PNG"/>
          <p:cNvPicPr>
            <a:picLocks noChangeAspect="1"/>
          </p:cNvPicPr>
          <p:nvPr/>
        </p:nvPicPr>
        <p:blipFill>
          <a:blip r:embed="rId2" cstate="print"/>
          <a:srcRect/>
          <a:stretch>
            <a:fillRect/>
          </a:stretch>
        </p:blipFill>
        <p:spPr bwMode="auto">
          <a:xfrm>
            <a:off x="1465263" y="37161788"/>
            <a:ext cx="4322762" cy="3276600"/>
          </a:xfrm>
          <a:prstGeom prst="rect">
            <a:avLst/>
          </a:prstGeom>
          <a:noFill/>
          <a:ln w="9525">
            <a:noFill/>
            <a:miter lim="800000"/>
            <a:headEnd/>
            <a:tailEnd/>
          </a:ln>
        </p:spPr>
      </p:pic>
      <p:pic>
        <p:nvPicPr>
          <p:cNvPr id="6" name="Image 9" descr="phonétique_analyse_large.jpg"/>
          <p:cNvPicPr>
            <a:picLocks noChangeAspect="1"/>
          </p:cNvPicPr>
          <p:nvPr/>
        </p:nvPicPr>
        <p:blipFill>
          <a:blip r:embed="rId3" cstate="print"/>
          <a:srcRect/>
          <a:stretch>
            <a:fillRect/>
          </a:stretch>
        </p:blipFill>
        <p:spPr bwMode="auto">
          <a:xfrm>
            <a:off x="7519988" y="2376488"/>
            <a:ext cx="22042437"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latin typeface="Calibri" pitchFamily="34" charset="0"/>
                <a:ea typeface="Calibri" pitchFamily="34" charset="0"/>
                <a:cs typeface="Times New Roman" pitchFamily="18" charset="0"/>
              </a:rPr>
              <a:t>Institut des Sciences du Langage</a:t>
            </a:r>
            <a:endParaRPr lang="fr-BE"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Droit">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cstate="print"/>
          <a:srcRect/>
          <a:stretch>
            <a:fillRect/>
          </a:stretch>
        </p:blipFill>
        <p:spPr bwMode="auto">
          <a:xfrm>
            <a:off x="2303463" y="37053838"/>
            <a:ext cx="2736850" cy="3290887"/>
          </a:xfrm>
          <a:prstGeom prst="rect">
            <a:avLst/>
          </a:prstGeom>
          <a:noFill/>
          <a:ln w="9525">
            <a:noFill/>
            <a:miter lim="800000"/>
            <a:headEnd/>
            <a:tailEnd/>
          </a:ln>
        </p:spPr>
      </p:pic>
      <p:pic>
        <p:nvPicPr>
          <p:cNvPr id="6" name="Image 9" descr="sciences_etudiants_large.jpg"/>
          <p:cNvPicPr>
            <a:picLocks noChangeAspect="1"/>
          </p:cNvPicPr>
          <p:nvPr/>
        </p:nvPicPr>
        <p:blipFill>
          <a:blip r:embed="rId3" cstate="print">
            <a:lum bright="14000"/>
          </a:blip>
          <a:srcRect/>
          <a:stretch>
            <a:fillRect/>
          </a:stretch>
        </p:blipFill>
        <p:spPr bwMode="auto">
          <a:xfrm>
            <a:off x="7529513" y="2357438"/>
            <a:ext cx="22050375"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latin typeface="Calibri" pitchFamily="34" charset="0"/>
                <a:ea typeface="Calibri" pitchFamily="34" charset="0"/>
                <a:cs typeface="Times New Roman" pitchFamily="18" charset="0"/>
              </a:rPr>
              <a:t>Institut des Sciences Juridiques</a:t>
            </a:r>
            <a:endParaRPr lang="fr-BE" sz="11800" dirty="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HS">
    <p:spTree>
      <p:nvGrpSpPr>
        <p:cNvPr id="1" name=""/>
        <p:cNvGrpSpPr/>
        <p:nvPr/>
      </p:nvGrpSpPr>
      <p:grpSpPr>
        <a:xfrm>
          <a:off x="0" y="0"/>
          <a:ext cx="0" cy="0"/>
          <a:chOff x="0" y="0"/>
          <a:chExt cx="0" cy="0"/>
        </a:xfrm>
      </p:grpSpPr>
      <p:pic>
        <p:nvPicPr>
          <p:cNvPr id="5" name="Image 9" descr="shs.jpg"/>
          <p:cNvPicPr>
            <a:picLocks noChangeAspect="1"/>
          </p:cNvPicPr>
          <p:nvPr/>
        </p:nvPicPr>
        <p:blipFill>
          <a:blip r:embed="rId2" cstate="print">
            <a:lum bright="10000"/>
          </a:blip>
          <a:srcRect/>
          <a:stretch>
            <a:fillRect/>
          </a:stretch>
        </p:blipFill>
        <p:spPr bwMode="auto">
          <a:xfrm>
            <a:off x="7529513" y="2393950"/>
            <a:ext cx="22039262" cy="5510213"/>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Institut des Sciences </a:t>
            </a:r>
          </a:p>
          <a:p>
            <a:pPr marL="1565656" indent="-1565656" defTabSz="4176431" fontAlgn="auto">
              <a:spcBef>
                <a:spcPts val="0"/>
              </a:spcBef>
              <a:spcAft>
                <a:spcPts val="0"/>
              </a:spcAft>
              <a:buFont typeface="Arial" pitchFamily="34" charset="0"/>
              <a:buNone/>
              <a:defRPr/>
            </a:pPr>
            <a:r>
              <a:rPr lang="fr-FR" sz="11800" dirty="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	Humaines et Sociales</a:t>
            </a:r>
            <a:endParaRPr lang="fr-BE" sz="11800" dirty="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03263" y="37931725"/>
            <a:ext cx="5522912" cy="2563813"/>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1512888" y="1716088"/>
            <a:ext cx="27217687" cy="7140575"/>
          </a:xfrm>
          <a:prstGeom prst="rect">
            <a:avLst/>
          </a:prstGeom>
          <a:noFill/>
          <a:ln w="9525">
            <a:noFill/>
            <a:miter lim="800000"/>
            <a:headEnd/>
            <a:tailEnd/>
          </a:ln>
        </p:spPr>
        <p:txBody>
          <a:bodyPr vert="horz" wrap="square" lIns="417508" tIns="208756" rIns="417508" bIns="208756" numCol="1" anchor="ctr" anchorCtr="0" compatLnSpc="1">
            <a:prstTxWarp prst="textNoShape">
              <a:avLst/>
            </a:prstTxWarp>
          </a:bodyPr>
          <a:lstStyle/>
          <a:p>
            <a:pPr lvl="0"/>
            <a:r>
              <a:rPr lang="fr-FR" altLang="en-US"/>
              <a:t>Cliquez pour modifier le style du titre</a:t>
            </a:r>
            <a:endParaRPr lang="fr-BE" altLang="en-US"/>
          </a:p>
        </p:txBody>
      </p:sp>
      <p:sp>
        <p:nvSpPr>
          <p:cNvPr id="1027" name="Espace réservé du texte 2"/>
          <p:cNvSpPr>
            <a:spLocks noGrp="1"/>
          </p:cNvSpPr>
          <p:nvPr>
            <p:ph type="body" idx="1"/>
          </p:nvPr>
        </p:nvSpPr>
        <p:spPr bwMode="auto">
          <a:xfrm>
            <a:off x="1512888" y="9996488"/>
            <a:ext cx="27217687" cy="28276550"/>
          </a:xfrm>
          <a:prstGeom prst="rect">
            <a:avLst/>
          </a:prstGeom>
          <a:noFill/>
          <a:ln w="9525">
            <a:noFill/>
            <a:miter lim="800000"/>
            <a:headEnd/>
            <a:tailEnd/>
          </a:ln>
        </p:spPr>
        <p:txBody>
          <a:bodyPr vert="horz" wrap="square" lIns="417508" tIns="208756" rIns="417508" bIns="208756"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pic>
        <p:nvPicPr>
          <p:cNvPr id="1028" name="Picture 2"/>
          <p:cNvPicPr>
            <a:picLocks noChangeAspect="1" noChangeArrowheads="1"/>
          </p:cNvPicPr>
          <p:nvPr/>
        </p:nvPicPr>
        <p:blipFill>
          <a:blip r:embed="rId16" cstate="print"/>
          <a:srcRect l="269" t="20290" r="13968" b="25948"/>
          <a:stretch>
            <a:fillRect/>
          </a:stretch>
        </p:blipFill>
        <p:spPr bwMode="auto">
          <a:xfrm>
            <a:off x="0" y="0"/>
            <a:ext cx="30243463" cy="490538"/>
          </a:xfrm>
          <a:prstGeom prst="rect">
            <a:avLst/>
          </a:prstGeom>
          <a:noFill/>
          <a:ln w="9525">
            <a:noFill/>
            <a:miter lim="800000"/>
            <a:headEnd/>
            <a:tailEnd/>
          </a:ln>
        </p:spPr>
      </p:pic>
      <p:pic>
        <p:nvPicPr>
          <p:cNvPr id="1029" name="Picture 2"/>
          <p:cNvPicPr>
            <a:picLocks noChangeAspect="1" noChangeArrowheads="1"/>
          </p:cNvPicPr>
          <p:nvPr/>
        </p:nvPicPr>
        <p:blipFill>
          <a:blip r:embed="rId16" cstate="print"/>
          <a:srcRect l="269" t="20290" r="13968" b="25948"/>
          <a:stretch>
            <a:fillRect/>
          </a:stretch>
        </p:blipFill>
        <p:spPr bwMode="auto">
          <a:xfrm>
            <a:off x="0" y="40354250"/>
            <a:ext cx="30243463" cy="2490788"/>
          </a:xfrm>
          <a:prstGeom prst="rect">
            <a:avLst/>
          </a:prstGeom>
          <a:noFill/>
          <a:ln w="9525">
            <a:noFill/>
            <a:miter lim="800000"/>
            <a:headEnd/>
            <a:tailEnd/>
          </a:ln>
        </p:spPr>
      </p:pic>
      <p:sp>
        <p:nvSpPr>
          <p:cNvPr id="6" name="Espace réservé du pied de page 5"/>
          <p:cNvSpPr>
            <a:spLocks noGrp="1"/>
          </p:cNvSpPr>
          <p:nvPr>
            <p:ph type="ftr" sz="quarter" idx="3"/>
          </p:nvPr>
        </p:nvSpPr>
        <p:spPr>
          <a:xfrm>
            <a:off x="7372350" y="41119425"/>
            <a:ext cx="22871113" cy="1725613"/>
          </a:xfrm>
          <a:prstGeom prst="rect">
            <a:avLst/>
          </a:prstGeom>
        </p:spPr>
        <p:txBody>
          <a:bodyPr vert="horz" lIns="417508" tIns="208756" rIns="417508" bIns="208756" rtlCol="0" anchor="ctr"/>
          <a:lstStyle>
            <a:lvl1pPr algn="l" defTabSz="4176431" eaLnBrk="1" fontAlgn="auto" hangingPunct="1">
              <a:spcBef>
                <a:spcPts val="0"/>
              </a:spcBef>
              <a:spcAft>
                <a:spcPts val="0"/>
              </a:spcAft>
              <a:defRPr sz="5700">
                <a:solidFill>
                  <a:schemeClr val="tx1"/>
                </a:solidFill>
                <a:latin typeface="+mn-lt"/>
                <a:cs typeface="+mn-cs"/>
              </a:defRPr>
            </a:lvl1pPr>
          </a:lstStyle>
          <a:p>
            <a:pPr>
              <a:defRPr/>
            </a:pPr>
            <a:endParaRPr lang="fr-BE" dirty="0"/>
          </a:p>
        </p:txBody>
      </p:sp>
    </p:spTree>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 id="2147484975" r:id="rId13"/>
    <p:sldLayoutId id="2147484976" r:id="rId14"/>
  </p:sldLayoutIdLst>
  <p:txStyles>
    <p:titleStyle>
      <a:lvl1pPr algn="ctr" rtl="0" eaLnBrk="0" fontAlgn="base" hangingPunct="0">
        <a:spcBef>
          <a:spcPct val="0"/>
        </a:spcBef>
        <a:spcAft>
          <a:spcPct val="0"/>
        </a:spcAft>
        <a:defRPr lang="fr-BE" sz="20100" b="1" kern="1200" dirty="0">
          <a:solidFill>
            <a:schemeClr val="accent2"/>
          </a:solidFill>
          <a:latin typeface="Calibri" pitchFamily="34" charset="0"/>
          <a:ea typeface="+mj-ea"/>
          <a:cs typeface="Arial" pitchFamily="34" charset="0"/>
        </a:defRPr>
      </a:lvl1pPr>
      <a:lvl2pPr algn="ctr" rtl="0" eaLnBrk="0" fontAlgn="base" hangingPunct="0">
        <a:spcBef>
          <a:spcPct val="0"/>
        </a:spcBef>
        <a:spcAft>
          <a:spcPct val="0"/>
        </a:spcAft>
        <a:defRPr sz="20100" b="1">
          <a:solidFill>
            <a:schemeClr val="accent2"/>
          </a:solidFill>
          <a:latin typeface="Calibri" pitchFamily="34" charset="0"/>
          <a:cs typeface="Arial" charset="0"/>
        </a:defRPr>
      </a:lvl2pPr>
      <a:lvl3pPr algn="ctr" rtl="0" eaLnBrk="0" fontAlgn="base" hangingPunct="0">
        <a:spcBef>
          <a:spcPct val="0"/>
        </a:spcBef>
        <a:spcAft>
          <a:spcPct val="0"/>
        </a:spcAft>
        <a:defRPr sz="20100" b="1">
          <a:solidFill>
            <a:schemeClr val="accent2"/>
          </a:solidFill>
          <a:latin typeface="Calibri" pitchFamily="34" charset="0"/>
          <a:cs typeface="Arial" charset="0"/>
        </a:defRPr>
      </a:lvl3pPr>
      <a:lvl4pPr algn="ctr" rtl="0" eaLnBrk="0" fontAlgn="base" hangingPunct="0">
        <a:spcBef>
          <a:spcPct val="0"/>
        </a:spcBef>
        <a:spcAft>
          <a:spcPct val="0"/>
        </a:spcAft>
        <a:defRPr sz="20100" b="1">
          <a:solidFill>
            <a:schemeClr val="accent2"/>
          </a:solidFill>
          <a:latin typeface="Calibri" pitchFamily="34" charset="0"/>
          <a:cs typeface="Arial" charset="0"/>
        </a:defRPr>
      </a:lvl4pPr>
      <a:lvl5pPr algn="ctr" rtl="0" eaLnBrk="0" fontAlgn="base" hangingPunct="0">
        <a:spcBef>
          <a:spcPct val="0"/>
        </a:spcBef>
        <a:spcAft>
          <a:spcPct val="0"/>
        </a:spcAft>
        <a:defRPr sz="20100" b="1">
          <a:solidFill>
            <a:schemeClr val="accent2"/>
          </a:solidFill>
          <a:latin typeface="Calibri" pitchFamily="34" charset="0"/>
          <a:cs typeface="Arial" charset="0"/>
        </a:defRPr>
      </a:lvl5pPr>
      <a:lvl6pPr marL="2087542" algn="ctr" rtl="0" eaLnBrk="1" fontAlgn="base" hangingPunct="1">
        <a:spcBef>
          <a:spcPct val="0"/>
        </a:spcBef>
        <a:spcAft>
          <a:spcPct val="0"/>
        </a:spcAft>
        <a:defRPr sz="20100" b="1">
          <a:solidFill>
            <a:srgbClr val="C44C4C"/>
          </a:solidFill>
          <a:latin typeface="Calibri" pitchFamily="34" charset="0"/>
          <a:cs typeface="Arial" charset="0"/>
        </a:defRPr>
      </a:lvl6pPr>
      <a:lvl7pPr marL="4175088" algn="ctr" rtl="0" eaLnBrk="1" fontAlgn="base" hangingPunct="1">
        <a:spcBef>
          <a:spcPct val="0"/>
        </a:spcBef>
        <a:spcAft>
          <a:spcPct val="0"/>
        </a:spcAft>
        <a:defRPr sz="20100" b="1">
          <a:solidFill>
            <a:srgbClr val="C44C4C"/>
          </a:solidFill>
          <a:latin typeface="Calibri" pitchFamily="34" charset="0"/>
          <a:cs typeface="Arial" charset="0"/>
        </a:defRPr>
      </a:lvl7pPr>
      <a:lvl8pPr marL="6262630" algn="ctr" rtl="0" eaLnBrk="1" fontAlgn="base" hangingPunct="1">
        <a:spcBef>
          <a:spcPct val="0"/>
        </a:spcBef>
        <a:spcAft>
          <a:spcPct val="0"/>
        </a:spcAft>
        <a:defRPr sz="20100" b="1">
          <a:solidFill>
            <a:srgbClr val="C44C4C"/>
          </a:solidFill>
          <a:latin typeface="Calibri" pitchFamily="34" charset="0"/>
          <a:cs typeface="Arial" charset="0"/>
        </a:defRPr>
      </a:lvl8pPr>
      <a:lvl9pPr marL="8350177" algn="ctr" rtl="0" eaLnBrk="1" fontAlgn="base" hangingPunct="1">
        <a:spcBef>
          <a:spcPct val="0"/>
        </a:spcBef>
        <a:spcAft>
          <a:spcPct val="0"/>
        </a:spcAft>
        <a:defRPr sz="20100" b="1">
          <a:solidFill>
            <a:srgbClr val="C44C4C"/>
          </a:solidFill>
          <a:latin typeface="Calibri" pitchFamily="34" charset="0"/>
          <a:cs typeface="Arial" charset="0"/>
        </a:defRPr>
      </a:lvl9pPr>
    </p:titleStyle>
    <p:bodyStyle>
      <a:lvl1pPr marL="342900" indent="-342900" algn="l" rtl="0" eaLnBrk="0" fontAlgn="base" hangingPunct="0">
        <a:spcBef>
          <a:spcPct val="20000"/>
        </a:spcBef>
        <a:spcAft>
          <a:spcPct val="0"/>
        </a:spcAft>
        <a:buFont typeface="Arial" charset="0"/>
        <a:buChar char="•"/>
        <a:defRPr lang="fr-FR" sz="14800" kern="1200" dirty="0">
          <a:solidFill>
            <a:schemeClr val="accent2"/>
          </a:solidFill>
          <a:latin typeface="Calibri" pitchFamily="34" charset="0"/>
          <a:ea typeface="+mn-ea"/>
          <a:cs typeface="Times New Roman" pitchFamily="18" charset="0"/>
        </a:defRPr>
      </a:lvl1pPr>
      <a:lvl2pPr marL="3390900" indent="-1303338" algn="l" rtl="0" eaLnBrk="0" fontAlgn="base" hangingPunct="0">
        <a:spcBef>
          <a:spcPct val="20000"/>
        </a:spcBef>
        <a:spcAft>
          <a:spcPct val="0"/>
        </a:spcAft>
        <a:buFont typeface="Arial" charset="0"/>
        <a:buChar char="–"/>
        <a:defRPr lang="fr-FR" sz="10900" kern="1200" dirty="0">
          <a:solidFill>
            <a:schemeClr val="tx1"/>
          </a:solidFill>
          <a:latin typeface="Calibri" pitchFamily="34" charset="0"/>
          <a:ea typeface="+mn-ea"/>
          <a:cs typeface="Arial" pitchFamily="34" charset="0"/>
        </a:defRPr>
      </a:lvl2pPr>
      <a:lvl3pPr marL="5218113" indent="-1042988" algn="l" rtl="0" eaLnBrk="0" fontAlgn="base" hangingPunct="0">
        <a:spcBef>
          <a:spcPct val="20000"/>
        </a:spcBef>
        <a:spcAft>
          <a:spcPct val="0"/>
        </a:spcAft>
        <a:buFont typeface="Arial" charset="0"/>
        <a:buChar char="•"/>
        <a:defRPr lang="fr-FR" sz="9200" kern="1200" dirty="0">
          <a:solidFill>
            <a:schemeClr val="tx1"/>
          </a:solidFill>
          <a:latin typeface="Calibri" pitchFamily="34" charset="0"/>
          <a:ea typeface="+mn-ea"/>
          <a:cs typeface="Arial" pitchFamily="34" charset="0"/>
        </a:defRPr>
      </a:lvl3pPr>
      <a:lvl4pPr marL="7305675" indent="-1042988" algn="l" rtl="0" eaLnBrk="0" fontAlgn="base" hangingPunct="0">
        <a:spcBef>
          <a:spcPct val="20000"/>
        </a:spcBef>
        <a:spcAft>
          <a:spcPct val="0"/>
        </a:spcAft>
        <a:buFont typeface="Arial" charset="0"/>
        <a:buChar char="–"/>
        <a:defRPr lang="fr-BE" sz="9200" kern="1200" dirty="0">
          <a:solidFill>
            <a:schemeClr val="tx1"/>
          </a:solidFill>
          <a:latin typeface="+mn-lt"/>
          <a:ea typeface="+mn-ea"/>
          <a:cs typeface="Arial" charset="0"/>
        </a:defRPr>
      </a:lvl4pPr>
      <a:lvl5pPr marL="9393238" indent="-1042988" algn="l" rtl="0" eaLnBrk="0" fontAlgn="base" hangingPunct="0">
        <a:spcBef>
          <a:spcPct val="20000"/>
        </a:spcBef>
        <a:spcAft>
          <a:spcPct val="0"/>
        </a:spcAft>
        <a:buFont typeface="Arial" charset="0"/>
        <a:buChar char="»"/>
        <a:defRPr lang="fr-BE" sz="2000" kern="1200" dirty="0">
          <a:solidFill>
            <a:schemeClr val="tx1"/>
          </a:solidFill>
          <a:latin typeface="+mn-lt"/>
          <a:ea typeface="+mn-ea"/>
          <a:cs typeface="Arial" charset="0"/>
        </a:defRPr>
      </a:lvl5pPr>
      <a:lvl6pPr marL="1148149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69036"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56578"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412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fr-FR"/>
      </a:defPPr>
      <a:lvl1pPr marL="0" algn="l" defTabSz="4175088" rtl="0" eaLnBrk="1" latinLnBrk="0" hangingPunct="1">
        <a:defRPr sz="8300" kern="1200">
          <a:solidFill>
            <a:schemeClr val="tx1"/>
          </a:solidFill>
          <a:latin typeface="+mn-lt"/>
          <a:ea typeface="+mn-ea"/>
          <a:cs typeface="+mn-cs"/>
        </a:defRPr>
      </a:lvl1pPr>
      <a:lvl2pPr marL="2087542" algn="l" defTabSz="4175088" rtl="0" eaLnBrk="1" latinLnBrk="0" hangingPunct="1">
        <a:defRPr sz="8300" kern="1200">
          <a:solidFill>
            <a:schemeClr val="tx1"/>
          </a:solidFill>
          <a:latin typeface="+mn-lt"/>
          <a:ea typeface="+mn-ea"/>
          <a:cs typeface="+mn-cs"/>
        </a:defRPr>
      </a:lvl2pPr>
      <a:lvl3pPr marL="4175088" algn="l" defTabSz="4175088" rtl="0" eaLnBrk="1" latinLnBrk="0" hangingPunct="1">
        <a:defRPr sz="8300" kern="1200">
          <a:solidFill>
            <a:schemeClr val="tx1"/>
          </a:solidFill>
          <a:latin typeface="+mn-lt"/>
          <a:ea typeface="+mn-ea"/>
          <a:cs typeface="+mn-cs"/>
        </a:defRPr>
      </a:lvl3pPr>
      <a:lvl4pPr marL="6262630" algn="l" defTabSz="4175088" rtl="0" eaLnBrk="1" latinLnBrk="0" hangingPunct="1">
        <a:defRPr sz="8300" kern="1200">
          <a:solidFill>
            <a:schemeClr val="tx1"/>
          </a:solidFill>
          <a:latin typeface="+mn-lt"/>
          <a:ea typeface="+mn-ea"/>
          <a:cs typeface="+mn-cs"/>
        </a:defRPr>
      </a:lvl4pPr>
      <a:lvl5pPr marL="8350177" algn="l" defTabSz="4175088" rtl="0" eaLnBrk="1" latinLnBrk="0" hangingPunct="1">
        <a:defRPr sz="8300" kern="1200">
          <a:solidFill>
            <a:schemeClr val="tx1"/>
          </a:solidFill>
          <a:latin typeface="+mn-lt"/>
          <a:ea typeface="+mn-ea"/>
          <a:cs typeface="+mn-cs"/>
        </a:defRPr>
      </a:lvl5pPr>
      <a:lvl6pPr marL="10437719" algn="l" defTabSz="4175088" rtl="0" eaLnBrk="1" latinLnBrk="0" hangingPunct="1">
        <a:defRPr sz="8300" kern="1200">
          <a:solidFill>
            <a:schemeClr val="tx1"/>
          </a:solidFill>
          <a:latin typeface="+mn-lt"/>
          <a:ea typeface="+mn-ea"/>
          <a:cs typeface="+mn-cs"/>
        </a:defRPr>
      </a:lvl6pPr>
      <a:lvl7pPr marL="12525261" algn="l" defTabSz="4175088" rtl="0" eaLnBrk="1" latinLnBrk="0" hangingPunct="1">
        <a:defRPr sz="8300" kern="1200">
          <a:solidFill>
            <a:schemeClr val="tx1"/>
          </a:solidFill>
          <a:latin typeface="+mn-lt"/>
          <a:ea typeface="+mn-ea"/>
          <a:cs typeface="+mn-cs"/>
        </a:defRPr>
      </a:lvl7pPr>
      <a:lvl8pPr marL="14612807" algn="l" defTabSz="4175088" rtl="0" eaLnBrk="1" latinLnBrk="0" hangingPunct="1">
        <a:defRPr sz="8300" kern="1200">
          <a:solidFill>
            <a:schemeClr val="tx1"/>
          </a:solidFill>
          <a:latin typeface="+mn-lt"/>
          <a:ea typeface="+mn-ea"/>
          <a:cs typeface="+mn-cs"/>
        </a:defRPr>
      </a:lvl8pPr>
      <a:lvl9pPr marL="16700349" algn="l" defTabSz="4175088"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em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7.jpeg"/><Relationship Id="rId11" Type="http://schemas.openxmlformats.org/officeDocument/2006/relationships/image" Target="../media/image31.png"/><Relationship Id="rId5" Type="http://schemas.openxmlformats.org/officeDocument/2006/relationships/image" Target="../media/image26.jp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78567" y="39684439"/>
            <a:ext cx="31939830" cy="2202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a:t>
            </a:r>
          </a:p>
        </p:txBody>
      </p:sp>
      <p:sp>
        <p:nvSpPr>
          <p:cNvPr id="16389" name="Rectangle 5"/>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0" name="Rectangle 9"/>
          <p:cNvSpPr>
            <a:spLocks noChangeArrowheads="1"/>
          </p:cNvSpPr>
          <p:nvPr/>
        </p:nvSpPr>
        <p:spPr bwMode="auto">
          <a:xfrm>
            <a:off x="0" y="-6778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2" name="Rectangle 13"/>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233" name="Rectangle 1"/>
          <p:cNvSpPr>
            <a:spLocks noChangeArrowheads="1"/>
          </p:cNvSpPr>
          <p:nvPr/>
        </p:nvSpPr>
        <p:spPr bwMode="auto">
          <a:xfrm>
            <a:off x="4536555" y="1743037"/>
            <a:ext cx="21226333" cy="3785652"/>
          </a:xfrm>
          <a:prstGeom prst="rect">
            <a:avLst/>
          </a:prstGeom>
          <a:noFill/>
          <a:ln w="9525">
            <a:noFill/>
            <a:miter lim="800000"/>
            <a:headEnd/>
            <a:tailEnd/>
          </a:ln>
        </p:spPr>
        <p:txBody>
          <a:bodyPr wrap="square" anchor="ctr">
            <a:spAutoFit/>
          </a:bodyPr>
          <a:lstStyle/>
          <a:p>
            <a:pPr algn="ctr" defTabSz="914400" eaLnBrk="1" hangingPunct="1"/>
            <a:r>
              <a:rPr lang="en-GB" sz="5400" b="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Ecophysiological</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responses of </a:t>
            </a:r>
            <a:r>
              <a:rPr lang="en-GB" sz="5400" b="1" i="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Seriatopora</a:t>
            </a:r>
            <a:r>
              <a:rPr lang="en-GB" sz="5400" b="1" i="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i="1" dirty="0" err="1">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hystrix</a:t>
            </a:r>
            <a:r>
              <a:rPr lang="en-GB" sz="5400" b="1" i="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 </a:t>
            </a:r>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(Dana, 1846) </a:t>
            </a:r>
          </a:p>
          <a:p>
            <a:pPr algn="ctr" defTabSz="914400" eaLnBrk="1" hangingPunct="1"/>
            <a:r>
              <a:rPr lang="en-GB"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to short-term  hypo- and hypersaline stress</a:t>
            </a:r>
            <a:endParaRPr lang="en-US" altLang="en-US"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endParaRPr>
          </a:p>
          <a:p>
            <a:pPr algn="ctr">
              <a:spcAft>
                <a:spcPts val="800"/>
              </a:spcAft>
            </a:pPr>
            <a:r>
              <a:rPr lang="fr-BE" sz="4000" u="sng" dirty="0">
                <a:latin typeface="Cambria" panose="02040503050406030204" pitchFamily="18" charset="0"/>
                <a:ea typeface="Calibri" panose="020F0502020204030204" pitchFamily="34" charset="0"/>
                <a:cs typeface="Times New Roman" panose="02020603050405020304" pitchFamily="18" charset="0"/>
              </a:rPr>
              <a:t>G.  </a:t>
            </a:r>
            <a:r>
              <a:rPr lang="fr-BE" sz="4000" u="sng" dirty="0" err="1">
                <a:latin typeface="Cambria" panose="02040503050406030204" pitchFamily="18" charset="0"/>
                <a:ea typeface="Calibri" panose="020F0502020204030204" pitchFamily="34" charset="0"/>
                <a:cs typeface="Times New Roman" panose="02020603050405020304" pitchFamily="18" charset="0"/>
              </a:rPr>
              <a:t>Engels</a:t>
            </a:r>
            <a:r>
              <a:rPr lang="fr-BE" sz="4000" u="sng"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u="sng" baseline="30000" dirty="0">
                <a:latin typeface="Cambria" panose="02040503050406030204" pitchFamily="18" charset="0"/>
                <a:ea typeface="Calibri" panose="020F0502020204030204" pitchFamily="34" charset="0"/>
                <a:cs typeface="Times New Roman" panose="02020603050405020304" pitchFamily="18" charset="0"/>
              </a:rPr>
              <a:t>*</a:t>
            </a:r>
            <a:r>
              <a:rPr lang="fr-BE" sz="4000" dirty="0">
                <a:latin typeface="Cambria" panose="02040503050406030204" pitchFamily="18" charset="0"/>
                <a:ea typeface="Calibri" panose="020F0502020204030204" pitchFamily="34" charset="0"/>
                <a:cs typeface="Times New Roman" panose="02020603050405020304" pitchFamily="18" charset="0"/>
              </a:rPr>
              <a:t> , N. </a:t>
            </a:r>
            <a:r>
              <a:rPr lang="fr-BE" sz="4000" dirty="0" err="1">
                <a:latin typeface="Cambria" panose="02040503050406030204" pitchFamily="18" charset="0"/>
                <a:ea typeface="Calibri" panose="020F0502020204030204" pitchFamily="34" charset="0"/>
                <a:cs typeface="Times New Roman" panose="02020603050405020304" pitchFamily="18" charset="0"/>
              </a:rPr>
              <a:t>Georges</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  R. </a:t>
            </a:r>
            <a:r>
              <a:rPr lang="fr-BE" sz="4000" dirty="0" err="1">
                <a:latin typeface="Cambria" panose="02040503050406030204" pitchFamily="18" charset="0"/>
                <a:ea typeface="Calibri" panose="020F0502020204030204" pitchFamily="34" charset="0"/>
                <a:cs typeface="Times New Roman" panose="02020603050405020304" pitchFamily="18" charset="0"/>
              </a:rPr>
              <a:t>Conotte</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A. </a:t>
            </a:r>
            <a:r>
              <a:rPr lang="fr-BE" sz="4000" dirty="0" err="1">
                <a:latin typeface="Cambria" panose="02040503050406030204" pitchFamily="18" charset="0"/>
                <a:ea typeface="Calibri" panose="020F0502020204030204" pitchFamily="34" charset="0"/>
                <a:cs typeface="Times New Roman" panose="02020603050405020304" pitchFamily="18" charset="0"/>
              </a:rPr>
              <a:t>Batigny</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BE" sz="4000" dirty="0">
                <a:latin typeface="Cambria" panose="02040503050406030204" pitchFamily="18" charset="0"/>
                <a:ea typeface="Calibri" panose="020F0502020204030204" pitchFamily="34" charset="0"/>
                <a:cs typeface="Times New Roman" panose="02020603050405020304" pitchFamily="18" charset="0"/>
              </a:rPr>
              <a:t> &amp; Ph. </a:t>
            </a:r>
            <a:r>
              <a:rPr lang="fr-BE" sz="4000" dirty="0" err="1">
                <a:latin typeface="Cambria" panose="02040503050406030204" pitchFamily="18" charset="0"/>
                <a:ea typeface="Calibri" panose="020F0502020204030204" pitchFamily="34" charset="0"/>
                <a:cs typeface="Times New Roman" panose="02020603050405020304" pitchFamily="18" charset="0"/>
              </a:rPr>
              <a:t>Grosjean</a:t>
            </a:r>
            <a:r>
              <a:rPr lang="fr-BE" sz="4000" baseline="30000" dirty="0" err="1">
                <a:latin typeface="Cambria" panose="02040503050406030204" pitchFamily="18" charset="0"/>
                <a:ea typeface="Calibri" panose="020F0502020204030204" pitchFamily="34" charset="0"/>
                <a:cs typeface="Times New Roman" panose="02020603050405020304" pitchFamily="18" charset="0"/>
              </a:rPr>
              <a:t>a</a:t>
            </a:r>
            <a:endParaRPr lang="fr-BE" sz="2000" dirty="0">
              <a:latin typeface="Cambria" panose="02040503050406030204" pitchFamily="18" charset="0"/>
              <a:ea typeface="Calibri" panose="020F0502020204030204" pitchFamily="34" charset="0"/>
              <a:cs typeface="Times New Roman" panose="02020603050405020304" pitchFamily="18" charset="0"/>
            </a:endParaRPr>
          </a:p>
          <a:p>
            <a:pPr algn="ctr">
              <a:spcAft>
                <a:spcPts val="800"/>
              </a:spcAft>
            </a:pPr>
            <a:r>
              <a:rPr lang="en-US" sz="2400" i="1" dirty="0">
                <a:latin typeface="Cambria" panose="02040503050406030204" pitchFamily="18" charset="0"/>
                <a:ea typeface="Calibri" panose="020F0502020204030204" pitchFamily="34" charset="0"/>
                <a:cs typeface="Times New Roman" panose="02020603050405020304" pitchFamily="18" charset="0"/>
              </a:rPr>
              <a:t> </a:t>
            </a:r>
            <a:r>
              <a:rPr lang="en-GB" sz="2400" i="1" baseline="30000" dirty="0"/>
              <a:t>a </a:t>
            </a:r>
            <a:r>
              <a:rPr lang="en-GB" sz="2400" i="1" dirty="0"/>
              <a:t>Numerical Ecology of Aquatic systems laboratory,  COMPLEXYS and BIOSCIENCES institutes, </a:t>
            </a:r>
          </a:p>
          <a:p>
            <a:pPr algn="ctr">
              <a:spcAft>
                <a:spcPts val="800"/>
              </a:spcAft>
            </a:pPr>
            <a:r>
              <a:rPr lang="en-GB" sz="2400" i="1" dirty="0"/>
              <a:t>University of Mons (UMONS),  6 avenue du champs de mars, 7000 Mons, Belgium</a:t>
            </a:r>
            <a:r>
              <a:rPr lang="fr-BE" sz="2400" i="1" dirty="0"/>
              <a:t> </a:t>
            </a:r>
          </a:p>
          <a:p>
            <a:pPr algn="ctr">
              <a:spcAft>
                <a:spcPts val="800"/>
              </a:spcAft>
            </a:pPr>
            <a:r>
              <a:rPr lang="en-US" sz="2400" i="1" dirty="0"/>
              <a:t>* Corresponding author : guyliann.engels@umons.ac.be - https://github.com/GuyliannEngels </a:t>
            </a:r>
            <a:endParaRPr lang="fr-BE" sz="2400" i="1" dirty="0"/>
          </a:p>
        </p:txBody>
      </p:sp>
      <p:sp>
        <p:nvSpPr>
          <p:cNvPr id="10" name="ZoneTexte 9"/>
          <p:cNvSpPr txBox="1"/>
          <p:nvPr/>
        </p:nvSpPr>
        <p:spPr>
          <a:xfrm>
            <a:off x="9674942" y="42716678"/>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pic>
        <p:nvPicPr>
          <p:cNvPr id="11" name="Image 10"/>
          <p:cNvPicPr>
            <a:picLocks noChangeAspect="1"/>
          </p:cNvPicPr>
          <p:nvPr/>
        </p:nvPicPr>
        <p:blipFill>
          <a:blip r:embed="rId3"/>
          <a:stretch>
            <a:fillRect/>
          </a:stretch>
        </p:blipFill>
        <p:spPr>
          <a:xfrm>
            <a:off x="613500" y="2484415"/>
            <a:ext cx="3274983" cy="3020391"/>
          </a:xfrm>
          <a:prstGeom prst="rect">
            <a:avLst/>
          </a:prstGeom>
        </p:spPr>
      </p:pic>
      <p:sp>
        <p:nvSpPr>
          <p:cNvPr id="65" name="ZoneTexte 64"/>
          <p:cNvSpPr txBox="1"/>
          <p:nvPr/>
        </p:nvSpPr>
        <p:spPr>
          <a:xfrm>
            <a:off x="8646695" y="594079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598" name="Rectangle 16"/>
          <p:cNvSpPr>
            <a:spLocks noChangeArrowheads="1"/>
          </p:cNvSpPr>
          <p:nvPr/>
        </p:nvSpPr>
        <p:spPr bwMode="auto">
          <a:xfrm>
            <a:off x="992323" y="5752407"/>
            <a:ext cx="3941660"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Introduction</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99" name="ZoneTexte 98"/>
          <p:cNvSpPr txBox="1"/>
          <p:nvPr/>
        </p:nvSpPr>
        <p:spPr>
          <a:xfrm>
            <a:off x="27444342" y="2756428"/>
            <a:ext cx="19589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rPr>
              <a:t>ADD </a:t>
            </a:r>
            <a:r>
              <a:rPr kumimoji="0" lang="fr-FR" sz="2800" b="0" i="0" u="none" strike="noStrike" kern="1200" cap="none" spc="0" normalizeH="0" baseline="0" noProof="0" dirty="0" err="1">
                <a:ln>
                  <a:noFill/>
                </a:ln>
                <a:solidFill>
                  <a:srgbClr val="808080"/>
                </a:solidFill>
                <a:effectLst/>
                <a:uLnTx/>
                <a:uFillTx/>
                <a:latin typeface="Calibri" pitchFamily="34" charset="0"/>
                <a:ea typeface="Calibri" pitchFamily="34" charset="0"/>
                <a:cs typeface="Times New Roman" pitchFamily="18" charset="0"/>
              </a:rPr>
              <a:t>picture</a:t>
            </a: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606" name="ZoneTexte 605"/>
          <p:cNvSpPr txBox="1"/>
          <p:nvPr/>
        </p:nvSpPr>
        <p:spPr>
          <a:xfrm>
            <a:off x="472479" y="6657084"/>
            <a:ext cx="14677241" cy="215356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en-GB" sz="3200" dirty="0">
                <a:latin typeface="Helvetica" charset="0"/>
              </a:rPr>
              <a:t>Coral reefs are threatened by several stressors. Most of these stressors are directly and indirectly linked to anthropogenic factors such as eutrophication, overfishing, climate change, etc. Salinity is another stressor  (</a:t>
            </a:r>
            <a:r>
              <a:rPr lang="en-GB" sz="3200" dirty="0" err="1">
                <a:latin typeface="Helvetica" charset="0"/>
              </a:rPr>
              <a:t>Kuanui</a:t>
            </a:r>
            <a:r>
              <a:rPr lang="en-GB" sz="3200" dirty="0">
                <a:latin typeface="Helvetica" charset="0"/>
              </a:rPr>
              <a:t> </a:t>
            </a:r>
            <a:r>
              <a:rPr lang="en-GB" sz="3200" i="1" dirty="0">
                <a:latin typeface="Helvetica" charset="0"/>
              </a:rPr>
              <a:t>et al</a:t>
            </a:r>
            <a:r>
              <a:rPr lang="en-GB" sz="3200" dirty="0">
                <a:latin typeface="Helvetica" charset="0"/>
              </a:rPr>
              <a:t>. 2015).</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159" name="Rectangle à coins arrondis 158"/>
          <p:cNvSpPr/>
          <p:nvPr/>
        </p:nvSpPr>
        <p:spPr>
          <a:xfrm>
            <a:off x="645960" y="17465208"/>
            <a:ext cx="7544577" cy="2248901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23" name="ZoneTexte 522"/>
          <p:cNvSpPr txBox="1"/>
          <p:nvPr/>
        </p:nvSpPr>
        <p:spPr>
          <a:xfrm>
            <a:off x="658379" y="40070042"/>
            <a:ext cx="14002029" cy="1656184"/>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pic>
        <p:nvPicPr>
          <p:cNvPr id="22" name="Image 21"/>
          <p:cNvPicPr>
            <a:picLocks noChangeAspect="1"/>
          </p:cNvPicPr>
          <p:nvPr/>
        </p:nvPicPr>
        <p:blipFill rotWithShape="1">
          <a:blip r:embed="rId4">
            <a:extLst>
              <a:ext uri="{28A0092B-C50C-407E-A947-70E740481C1C}">
                <a14:useLocalDpi xmlns:a14="http://schemas.microsoft.com/office/drawing/2010/main" val="0"/>
              </a:ext>
            </a:extLst>
          </a:blip>
          <a:srcRect t="10274" r="6018" b="10470"/>
          <a:stretch/>
        </p:blipFill>
        <p:spPr>
          <a:xfrm>
            <a:off x="25932989" y="634894"/>
            <a:ext cx="3806366" cy="4544213"/>
          </a:xfrm>
          <a:prstGeom prst="rect">
            <a:avLst/>
          </a:prstGeom>
        </p:spPr>
      </p:pic>
      <p:sp>
        <p:nvSpPr>
          <p:cNvPr id="28" name="ZoneTexte 27"/>
          <p:cNvSpPr txBox="1"/>
          <p:nvPr/>
        </p:nvSpPr>
        <p:spPr>
          <a:xfrm>
            <a:off x="15353253" y="4220862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29" name="ZoneTexte 28"/>
          <p:cNvSpPr txBox="1"/>
          <p:nvPr/>
        </p:nvSpPr>
        <p:spPr>
          <a:xfrm>
            <a:off x="15423067" y="41977266"/>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pic>
        <p:nvPicPr>
          <p:cNvPr id="26" name="Image 25">
            <a:extLst>
              <a:ext uri="{FF2B5EF4-FFF2-40B4-BE49-F238E27FC236}">
                <a16:creationId xmlns:a16="http://schemas.microsoft.com/office/drawing/2014/main" id="{19636AC0-F4E9-7E4D-BBA7-9A29FF65F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62" y="721282"/>
            <a:ext cx="4107317" cy="1475101"/>
          </a:xfrm>
          <a:prstGeom prst="rect">
            <a:avLst/>
          </a:prstGeom>
        </p:spPr>
      </p:pic>
      <p:sp>
        <p:nvSpPr>
          <p:cNvPr id="173" name="ZoneTexte 172">
            <a:extLst>
              <a:ext uri="{FF2B5EF4-FFF2-40B4-BE49-F238E27FC236}">
                <a16:creationId xmlns:a16="http://schemas.microsoft.com/office/drawing/2014/main" id="{25B1C678-C161-0A4D-A03C-603161DE3D49}"/>
              </a:ext>
            </a:extLst>
          </p:cNvPr>
          <p:cNvSpPr txBox="1"/>
          <p:nvPr/>
        </p:nvSpPr>
        <p:spPr>
          <a:xfrm>
            <a:off x="15149721" y="6660879"/>
            <a:ext cx="14156534" cy="2087715"/>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en-GB" sz="3200" dirty="0">
                <a:latin typeface="Helvetica" charset="0"/>
              </a:rPr>
              <a:t>The number of tropical storms has strongly increased over the past decades. These climatic events induce a sharp decrease in salinity a couple of days after their occurrence. Moreover, desalination to produce water for crop irrigation locally increases salinity in the sea.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25" name="ZoneTexte 224">
            <a:extLst>
              <a:ext uri="{FF2B5EF4-FFF2-40B4-BE49-F238E27FC236}">
                <a16:creationId xmlns:a16="http://schemas.microsoft.com/office/drawing/2014/main" id="{DEE74765-C014-FF40-A029-D5092B8648A0}"/>
              </a:ext>
            </a:extLst>
          </p:cNvPr>
          <p:cNvSpPr txBox="1"/>
          <p:nvPr/>
        </p:nvSpPr>
        <p:spPr>
          <a:xfrm>
            <a:off x="15078568" y="22967226"/>
            <a:ext cx="14156534" cy="201689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p>
        </p:txBody>
      </p:sp>
      <p:sp>
        <p:nvSpPr>
          <p:cNvPr id="226" name="ZoneTexte 225">
            <a:extLst>
              <a:ext uri="{FF2B5EF4-FFF2-40B4-BE49-F238E27FC236}">
                <a16:creationId xmlns:a16="http://schemas.microsoft.com/office/drawing/2014/main" id="{6C60E446-A118-B64D-AA31-015E22D0ED3F}"/>
              </a:ext>
            </a:extLst>
          </p:cNvPr>
          <p:cNvSpPr txBox="1"/>
          <p:nvPr/>
        </p:nvSpPr>
        <p:spPr>
          <a:xfrm>
            <a:off x="797448" y="18495837"/>
            <a:ext cx="6974902" cy="21428289"/>
          </a:xfrm>
          <a:prstGeom prst="rect">
            <a:avLst/>
          </a:prstGeom>
        </p:spPr>
        <p:txBody>
          <a:bodyPr vert="horz" wrap="square" lIns="91440" tIns="45720" rIns="91440" bIns="45720" rtlCol="0">
            <a:noAutofit/>
          </a:bodyPr>
          <a:lstStyle/>
          <a:p>
            <a:pPr marL="342900" indent="-342900" algn="just" defTabSz="914400"/>
            <a:r>
              <a:rPr lang="en-GB" sz="3200" dirty="0">
                <a:latin typeface="Helvetica" charset="0"/>
              </a:rPr>
              <a:t>   Corals became paler (but did not bleach) in each stress condition during the stress phases. When the salinity conditions returned to the initial value (35 PSU), the corals recovered their colour.</a:t>
            </a:r>
          </a:p>
          <a:p>
            <a:pPr marL="342900" indent="-342900" algn="just" defTabSz="914400"/>
            <a:endParaRPr lang="en-GB" sz="3200" dirty="0">
              <a:latin typeface="Helvetica" charset="0"/>
              <a:ea typeface="Helvetica" charset="0"/>
              <a:cs typeface="Helvetica" charset="0"/>
            </a:endParaRPr>
          </a:p>
          <a:p>
            <a:pPr marL="342900" indent="-342900" algn="just" defTabSz="914400"/>
            <a:r>
              <a:rPr lang="en-GB" sz="3200" dirty="0">
                <a:latin typeface="Helvetica" charset="0"/>
                <a:ea typeface="Helvetica" charset="0"/>
                <a:cs typeface="Helvetica" charset="0"/>
              </a:rPr>
              <a:t>   The growth rate followed the same trend (Fig.2). The growth decreased sharply in each condition during the stress period and  then returned to control values (around 1%/day).</a:t>
            </a:r>
          </a:p>
          <a:p>
            <a:pPr marL="342900" indent="-342900" algn="just" defTabSz="914400"/>
            <a:endParaRPr lang="en-GB" sz="3200" dirty="0">
              <a:latin typeface="Helvetica" charset="0"/>
              <a:ea typeface="Helvetica" charset="0"/>
              <a:cs typeface="Helvetica" charset="0"/>
            </a:endParaRPr>
          </a:p>
          <a:p>
            <a:pPr marL="342900" indent="-342900" algn="just" defTabSz="914400"/>
            <a:r>
              <a:rPr kumimoji="0" lang="en-GB" sz="3200" b="0" i="0" u="none" strike="noStrike" kern="1200" cap="none" spc="0" normalizeH="0" noProof="0" dirty="0">
                <a:ln>
                  <a:noFill/>
                </a:ln>
                <a:effectLst/>
                <a:uLnTx/>
                <a:uFillTx/>
                <a:latin typeface="Helvetica" charset="0"/>
                <a:ea typeface="Helvetica" charset="0"/>
                <a:cs typeface="Helvetica" charset="0"/>
              </a:rPr>
              <a:t>   </a:t>
            </a:r>
            <a:r>
              <a:rPr lang="en-GB" sz="3200" dirty="0">
                <a:latin typeface="Helvetica" charset="0"/>
                <a:ea typeface="Helvetica" charset="0"/>
                <a:cs typeface="Helvetica" charset="0"/>
              </a:rPr>
              <a:t>P</a:t>
            </a:r>
            <a:r>
              <a:rPr kumimoji="0" lang="en-GB" sz="3200" b="0" i="0" u="none" strike="noStrike" kern="1200" cap="none" spc="0" normalizeH="0" noProof="0" dirty="0" err="1">
                <a:ln>
                  <a:noFill/>
                </a:ln>
                <a:effectLst/>
                <a:uLnTx/>
                <a:uFillTx/>
                <a:latin typeface="Helvetica" charset="0"/>
                <a:ea typeface="Helvetica" charset="0"/>
                <a:cs typeface="Helvetica" charset="0"/>
              </a:rPr>
              <a:t>iecewise</a:t>
            </a:r>
            <a:r>
              <a:rPr kumimoji="0" lang="en-GB" sz="3200" b="0" i="0" u="none" strike="noStrike" kern="1200" cap="none" spc="0" normalizeH="0" noProof="0" dirty="0">
                <a:ln>
                  <a:noFill/>
                </a:ln>
                <a:effectLst/>
                <a:uLnTx/>
                <a:uFillTx/>
                <a:latin typeface="Helvetica" charset="0"/>
                <a:ea typeface="Helvetica" charset="0"/>
                <a:cs typeface="Helvetica" charset="0"/>
              </a:rPr>
              <a:t> regressions are used to model the effect on growth rate (Fig.3).</a:t>
            </a:r>
            <a:r>
              <a:rPr lang="en-GB" sz="3200" dirty="0">
                <a:latin typeface="Helvetica" charset="0"/>
                <a:ea typeface="Helvetica" charset="0"/>
                <a:cs typeface="Helvetica" charset="0"/>
              </a:rPr>
              <a:t> The growth rate ratio is not significant before the stress            (F(2,13) = 1.793, p-value = 0.205). During the stress phase, the growth rate ratio decreases more in hypersaline than in hyposaline condition. During the recovery phase, the ratio returns to normal faster in hypersaline than in hyposaline condition. </a:t>
            </a:r>
          </a:p>
          <a:p>
            <a:pPr marL="342900" indent="-342900" algn="just" defTabSz="914400"/>
            <a:r>
              <a:rPr lang="en-GB" sz="3200" dirty="0">
                <a:latin typeface="Helvetica" charset="0"/>
                <a:ea typeface="Helvetica" charset="0"/>
                <a:cs typeface="Helvetica" charset="0"/>
              </a:rPr>
              <a:t>   The difference between hyposaline and hypersaline piecewise models is highly significant (F(3,104) = 6.102, p-value &lt; 0.001).</a:t>
            </a:r>
          </a:p>
          <a:p>
            <a:pPr marL="342900" indent="-342900" algn="just" defTabSz="914400"/>
            <a:endParaRPr lang="en-GB" sz="3200" dirty="0">
              <a:latin typeface="Helvetica" charset="0"/>
              <a:ea typeface="Helvetica" charset="0"/>
              <a:cs typeface="Helvetica" charset="0"/>
            </a:endParaRPr>
          </a:p>
          <a:p>
            <a:pPr marL="342900" indent="-342900" algn="just" defTabSz="914400"/>
            <a:r>
              <a:rPr lang="en-GB" sz="3200" dirty="0">
                <a:latin typeface="Helvetica" charset="0"/>
                <a:ea typeface="Helvetica" charset="0"/>
                <a:cs typeface="Helvetica" charset="0"/>
              </a:rPr>
              <a:t>   During the stress phase, we have also studied the respiration rate in each condition. No significant difference is  measured (F(2,5) = 2.493, p-value = 0.177) at night. However, during the day, the rate is twice as low in the stress conditions. This difference is significant (F(2,5) = 23.388, p-value = 0.003). </a:t>
            </a:r>
            <a:r>
              <a:rPr lang="fr-FR" sz="3200" dirty="0">
                <a:latin typeface="Helvetica" charset="0"/>
              </a:rPr>
              <a:t>Multiple </a:t>
            </a:r>
            <a:r>
              <a:rPr lang="fr-FR" sz="3200" dirty="0" err="1">
                <a:latin typeface="Helvetica" charset="0"/>
              </a:rPr>
              <a:t>comparisons</a:t>
            </a:r>
            <a:r>
              <a:rPr lang="fr-FR" sz="3200" dirty="0">
                <a:latin typeface="Helvetica" charset="0"/>
              </a:rPr>
              <a:t> </a:t>
            </a:r>
            <a:r>
              <a:rPr lang="fr-FR" sz="3200" dirty="0" err="1">
                <a:latin typeface="Helvetica" charset="0"/>
              </a:rPr>
              <a:t>indicate</a:t>
            </a:r>
            <a:r>
              <a:rPr lang="fr-FR" sz="3200" dirty="0">
                <a:latin typeface="Helvetica" charset="0"/>
              </a:rPr>
              <a:t> the </a:t>
            </a:r>
            <a:r>
              <a:rPr lang="fr-FR" sz="3200" dirty="0" err="1">
                <a:latin typeface="Helvetica" charset="0"/>
              </a:rPr>
              <a:t>two</a:t>
            </a:r>
            <a:r>
              <a:rPr lang="fr-FR" sz="3200" dirty="0">
                <a:latin typeface="Helvetica" charset="0"/>
              </a:rPr>
              <a:t> stresses </a:t>
            </a:r>
            <a:r>
              <a:rPr lang="fr-FR" sz="3200" dirty="0" err="1">
                <a:latin typeface="Helvetica" charset="0"/>
              </a:rPr>
              <a:t>is</a:t>
            </a:r>
            <a:r>
              <a:rPr lang="fr-FR" sz="3200" dirty="0">
                <a:latin typeface="Helvetica" charset="0"/>
              </a:rPr>
              <a:t> </a:t>
            </a:r>
            <a:r>
              <a:rPr lang="fr-FR" sz="3200" dirty="0" err="1">
                <a:latin typeface="Helvetica" charset="0"/>
              </a:rPr>
              <a:t>different</a:t>
            </a:r>
            <a:r>
              <a:rPr lang="fr-FR" sz="3200" dirty="0">
                <a:latin typeface="Helvetica" charset="0"/>
              </a:rPr>
              <a:t> to control (</a:t>
            </a:r>
            <a:r>
              <a:rPr lang="fr-FR" sz="3200" dirty="0" err="1">
                <a:latin typeface="Helvetica" charset="0"/>
              </a:rPr>
              <a:t>Tab.</a:t>
            </a:r>
            <a:r>
              <a:rPr lang="fr-FR" sz="3200" dirty="0">
                <a:latin typeface="Helvetica" charset="0"/>
              </a:rPr>
              <a:t> 2).</a:t>
            </a:r>
            <a:endParaRPr lang="en-GB" sz="3200" dirty="0">
              <a:latin typeface="Helvetica" charset="0"/>
              <a:ea typeface="Helvetica" charset="0"/>
              <a:cs typeface="Helvetica" charset="0"/>
            </a:endParaRPr>
          </a:p>
          <a:p>
            <a:pPr marL="342900" indent="-342900" algn="just" defTabSz="914400"/>
            <a:endParaRPr lang="en-GB" sz="3200" dirty="0">
              <a:latin typeface="Helvetica" charset="0"/>
              <a:ea typeface="Helvetica" charset="0"/>
              <a:cs typeface="Helvetica" charset="0"/>
            </a:endParaRPr>
          </a:p>
        </p:txBody>
      </p:sp>
      <p:sp>
        <p:nvSpPr>
          <p:cNvPr id="227" name="Rectangle 16">
            <a:extLst>
              <a:ext uri="{FF2B5EF4-FFF2-40B4-BE49-F238E27FC236}">
                <a16:creationId xmlns:a16="http://schemas.microsoft.com/office/drawing/2014/main" id="{DB0ED63D-372A-604B-82AC-310BD201AD4C}"/>
              </a:ext>
            </a:extLst>
          </p:cNvPr>
          <p:cNvSpPr>
            <a:spLocks noChangeArrowheads="1"/>
          </p:cNvSpPr>
          <p:nvPr/>
        </p:nvSpPr>
        <p:spPr bwMode="auto">
          <a:xfrm>
            <a:off x="1300759" y="17643627"/>
            <a:ext cx="6471591"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Results</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31" name="ZoneTexte 230">
            <a:extLst>
              <a:ext uri="{FF2B5EF4-FFF2-40B4-BE49-F238E27FC236}">
                <a16:creationId xmlns:a16="http://schemas.microsoft.com/office/drawing/2014/main" id="{A6DFDDAB-FA98-B445-8DF4-1DA4BBAC1EB3}"/>
              </a:ext>
            </a:extLst>
          </p:cNvPr>
          <p:cNvSpPr txBox="1"/>
          <p:nvPr/>
        </p:nvSpPr>
        <p:spPr>
          <a:xfrm>
            <a:off x="438449" y="41584759"/>
            <a:ext cx="29422544" cy="1167743"/>
          </a:xfrm>
          <a:prstGeom prst="rect">
            <a:avLst/>
          </a:prstGeom>
        </p:spPr>
        <p:txBody>
          <a:bodyPr vert="horz" wrap="square" lIns="91440" tIns="45720" rIns="91440" bIns="45720" rtlCol="0">
            <a:noAutofit/>
          </a:bodyPr>
          <a:lstStyle/>
          <a:p>
            <a:pPr marL="342900" indent="-342900" algn="just" defTabSz="914400"/>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pic>
        <p:nvPicPr>
          <p:cNvPr id="237" name="Image 236">
            <a:extLst>
              <a:ext uri="{FF2B5EF4-FFF2-40B4-BE49-F238E27FC236}">
                <a16:creationId xmlns:a16="http://schemas.microsoft.com/office/drawing/2014/main" id="{8B216CD1-84DE-594C-933B-228DCE1FE03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7464" y="9266960"/>
            <a:ext cx="8308147" cy="6502905"/>
          </a:xfrm>
          <a:prstGeom prst="roundRect">
            <a:avLst/>
          </a:prstGeom>
        </p:spPr>
      </p:pic>
      <p:sp>
        <p:nvSpPr>
          <p:cNvPr id="242" name="ZoneTexte 241">
            <a:extLst>
              <a:ext uri="{FF2B5EF4-FFF2-40B4-BE49-F238E27FC236}">
                <a16:creationId xmlns:a16="http://schemas.microsoft.com/office/drawing/2014/main" id="{5519FC3F-F35C-AD49-88B9-1628AFC89F0B}"/>
              </a:ext>
            </a:extLst>
          </p:cNvPr>
          <p:cNvSpPr txBox="1"/>
          <p:nvPr/>
        </p:nvSpPr>
        <p:spPr>
          <a:xfrm>
            <a:off x="584386" y="16042585"/>
            <a:ext cx="8062310" cy="1266652"/>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1:  </a:t>
            </a:r>
            <a:r>
              <a:rPr lang="fr-FR" sz="2400" dirty="0" err="1">
                <a:latin typeface="Helvetica" charset="0"/>
              </a:rPr>
              <a:t>Artificial</a:t>
            </a:r>
            <a:r>
              <a:rPr lang="fr-FR" sz="2400" dirty="0">
                <a:latin typeface="Helvetica" charset="0"/>
              </a:rPr>
              <a:t> </a:t>
            </a:r>
            <a:r>
              <a:rPr lang="fr-FR" sz="2400" dirty="0" err="1">
                <a:latin typeface="Helvetica" charset="0"/>
              </a:rPr>
              <a:t>reef</a:t>
            </a:r>
            <a:r>
              <a:rPr lang="fr-FR" sz="2400" dirty="0">
                <a:latin typeface="Helvetica" charset="0"/>
              </a:rPr>
              <a:t> </a:t>
            </a:r>
            <a:r>
              <a:rPr lang="fr-FR" sz="2400" dirty="0" err="1">
                <a:latin typeface="Helvetica" charset="0"/>
              </a:rPr>
              <a:t>mesocosm</a:t>
            </a:r>
            <a:r>
              <a:rPr lang="fr-FR" sz="2400" dirty="0">
                <a:latin typeface="Helvetica" charset="0"/>
              </a:rPr>
              <a:t> to </a:t>
            </a:r>
            <a:r>
              <a:rPr lang="fr-FR" sz="2400" dirty="0" err="1">
                <a:latin typeface="Helvetica" charset="0"/>
              </a:rPr>
              <a:t>numerical</a:t>
            </a:r>
            <a:r>
              <a:rPr lang="fr-FR" sz="2400" dirty="0">
                <a:latin typeface="Helvetica" charset="0"/>
              </a:rPr>
              <a:t> </a:t>
            </a:r>
            <a:r>
              <a:rPr lang="fr-FR" sz="2400" dirty="0" err="1">
                <a:latin typeface="Helvetica" charset="0"/>
              </a:rPr>
              <a:t>ecology</a:t>
            </a:r>
            <a:r>
              <a:rPr lang="fr-FR" sz="2400" dirty="0">
                <a:latin typeface="Helvetica" charset="0"/>
              </a:rPr>
              <a:t> of </a:t>
            </a:r>
            <a:r>
              <a:rPr lang="fr-FR" sz="2400" dirty="0" err="1">
                <a:latin typeface="Helvetica" charset="0"/>
              </a:rPr>
              <a:t>aquatic</a:t>
            </a:r>
            <a:r>
              <a:rPr lang="fr-FR" sz="2400" dirty="0">
                <a:latin typeface="Helvetica" charset="0"/>
              </a:rPr>
              <a:t> </a:t>
            </a:r>
            <a:r>
              <a:rPr lang="fr-FR" sz="2400" dirty="0" err="1">
                <a:latin typeface="Helvetica" charset="0"/>
              </a:rPr>
              <a:t>systems</a:t>
            </a:r>
            <a:r>
              <a:rPr lang="fr-FR" sz="2400" dirty="0">
                <a:latin typeface="Helvetica" charset="0"/>
              </a:rPr>
              <a:t> </a:t>
            </a:r>
            <a:r>
              <a:rPr lang="fr-FR" sz="2400" dirty="0" err="1">
                <a:latin typeface="Helvetica" charset="0"/>
              </a:rPr>
              <a:t>laboratory</a:t>
            </a:r>
            <a:r>
              <a:rPr lang="fr-FR" sz="2400" dirty="0">
                <a:latin typeface="Helvetica" charset="0"/>
              </a:rPr>
              <a:t>  (</a:t>
            </a:r>
            <a:r>
              <a:rPr lang="fr-FR" sz="2400" dirty="0" err="1">
                <a:latin typeface="Helvetica" charset="0"/>
              </a:rPr>
              <a:t>University</a:t>
            </a:r>
            <a:r>
              <a:rPr lang="fr-FR" sz="2400" dirty="0">
                <a:latin typeface="Helvetica" charset="0"/>
              </a:rPr>
              <a:t> of Mons)</a:t>
            </a:r>
            <a:endParaRPr lang="fr-BE" sz="2400" dirty="0">
              <a:latin typeface="Helvetica" charset="0"/>
            </a:endParaRPr>
          </a:p>
        </p:txBody>
      </p:sp>
      <p:sp>
        <p:nvSpPr>
          <p:cNvPr id="250" name="Rectangle 16">
            <a:extLst>
              <a:ext uri="{FF2B5EF4-FFF2-40B4-BE49-F238E27FC236}">
                <a16:creationId xmlns:a16="http://schemas.microsoft.com/office/drawing/2014/main" id="{81F6AD24-0132-244B-9BB2-DEB125A86F3A}"/>
              </a:ext>
            </a:extLst>
          </p:cNvPr>
          <p:cNvSpPr>
            <a:spLocks noChangeArrowheads="1"/>
          </p:cNvSpPr>
          <p:nvPr/>
        </p:nvSpPr>
        <p:spPr bwMode="auto">
          <a:xfrm>
            <a:off x="20355445" y="32440993"/>
            <a:ext cx="7140752"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Discussion &amp; conclusion</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251" name="ZoneTexte 250">
            <a:extLst>
              <a:ext uri="{FF2B5EF4-FFF2-40B4-BE49-F238E27FC236}">
                <a16:creationId xmlns:a16="http://schemas.microsoft.com/office/drawing/2014/main" id="{E357D7C7-9CF3-774C-AC8F-E197699222C6}"/>
              </a:ext>
            </a:extLst>
          </p:cNvPr>
          <p:cNvSpPr txBox="1"/>
          <p:nvPr/>
        </p:nvSpPr>
        <p:spPr>
          <a:xfrm>
            <a:off x="20140380" y="33561870"/>
            <a:ext cx="9094722" cy="6679728"/>
          </a:xfrm>
          <a:prstGeom prst="rect">
            <a:avLst/>
          </a:prstGeom>
        </p:spPr>
        <p:txBody>
          <a:bodyPr vert="horz" wrap="square" lIns="91440" tIns="45720" rIns="91440" bIns="45720" rtlCol="0">
            <a:noAutofit/>
          </a:bodyPr>
          <a:lstStyle/>
          <a:p>
            <a:pPr marL="342900" indent="-342900" algn="just" defTabSz="914400"/>
            <a:r>
              <a:rPr lang="en-US" sz="3200" dirty="0">
                <a:latin typeface="Helvetica" charset="0"/>
              </a:rPr>
              <a:t>   A change in salinity, even in a short period of time negatively impacts </a:t>
            </a:r>
            <a:r>
              <a:rPr lang="en-US" sz="3200" i="1" dirty="0">
                <a:latin typeface="Helvetica" charset="0"/>
              </a:rPr>
              <a:t>S. </a:t>
            </a:r>
            <a:r>
              <a:rPr lang="en-US" sz="3200" i="1" dirty="0" err="1">
                <a:latin typeface="Helvetica" charset="0"/>
              </a:rPr>
              <a:t>hystrix</a:t>
            </a:r>
            <a:r>
              <a:rPr lang="en-US" sz="3200" dirty="0">
                <a:latin typeface="Helvetica" charset="0"/>
              </a:rPr>
              <a:t>. The nubbin’s </a:t>
            </a:r>
            <a:r>
              <a:rPr lang="en-US" sz="3200" dirty="0" err="1">
                <a:latin typeface="Helvetica" charset="0"/>
              </a:rPr>
              <a:t>colour</a:t>
            </a:r>
            <a:r>
              <a:rPr lang="en-US" sz="3200" dirty="0">
                <a:latin typeface="Helvetica" charset="0"/>
              </a:rPr>
              <a:t>, the </a:t>
            </a:r>
            <a:r>
              <a:rPr lang="en-GB" sz="3200" dirty="0">
                <a:latin typeface="Helvetica" charset="0"/>
              </a:rPr>
              <a:t>growth rate and the respiration rate have declined in each stress condition.</a:t>
            </a:r>
          </a:p>
          <a:p>
            <a:pPr marL="342900" indent="-342900" algn="just" defTabSz="914400"/>
            <a:endParaRPr lang="en-GB" sz="3200" dirty="0">
              <a:latin typeface="Helvetica" charset="0"/>
            </a:endParaRPr>
          </a:p>
          <a:p>
            <a:pPr marL="342900" indent="-342900" algn="just" defTabSz="914400"/>
            <a:r>
              <a:rPr lang="en-GB" sz="3200" dirty="0">
                <a:latin typeface="Helvetica" charset="0"/>
              </a:rPr>
              <a:t>   These results seem to indicate that the zooxanthellae are directly impacted. The hypersaline stress had the strongest effect. Growth rate recovered slowly after the salinity was readjusted to 35 PSU.  </a:t>
            </a:r>
          </a:p>
          <a:p>
            <a:pPr marL="342900" indent="-342900" algn="just" defTabSz="914400"/>
            <a:endParaRPr lang="en-GB" sz="3200" dirty="0">
              <a:latin typeface="Helvetica" charset="0"/>
            </a:endParaRPr>
          </a:p>
          <a:p>
            <a:pPr marL="342900" indent="-342900" algn="just" defTabSz="914400"/>
            <a:r>
              <a:rPr lang="en-GB" sz="3200" dirty="0">
                <a:latin typeface="Helvetica" charset="0"/>
              </a:rPr>
              <a:t>   Nevertheless, no coral nubbins died, which shows the strong resilience of this species.</a:t>
            </a:r>
          </a:p>
          <a:p>
            <a:pPr marL="342900" indent="-342900" algn="just" defTabSz="914400"/>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a:t>
            </a:r>
          </a:p>
          <a:p>
            <a:pPr marL="342900" indent="-342900" algn="just" defTabSz="914400"/>
            <a:endParaRPr lang="fr-BE" sz="3200" dirty="0">
              <a:latin typeface="Helvetica" charset="0"/>
            </a:endParaRPr>
          </a:p>
          <a:p>
            <a:pPr marL="342900" indent="-342900" algn="just" defTabSz="914400"/>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61" name="Rectangle à coins arrondis 158">
            <a:extLst>
              <a:ext uri="{FF2B5EF4-FFF2-40B4-BE49-F238E27FC236}">
                <a16:creationId xmlns:a16="http://schemas.microsoft.com/office/drawing/2014/main" id="{4910B2C2-FAC3-7749-882F-83531C95EA01}"/>
              </a:ext>
            </a:extLst>
          </p:cNvPr>
          <p:cNvSpPr/>
          <p:nvPr/>
        </p:nvSpPr>
        <p:spPr>
          <a:xfrm>
            <a:off x="19997374" y="32079703"/>
            <a:ext cx="9534464" cy="843174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3" name="ZoneTexte 262">
            <a:extLst>
              <a:ext uri="{FF2B5EF4-FFF2-40B4-BE49-F238E27FC236}">
                <a16:creationId xmlns:a16="http://schemas.microsoft.com/office/drawing/2014/main" id="{481E01CC-E35F-4748-8224-8B26A454308E}"/>
              </a:ext>
            </a:extLst>
          </p:cNvPr>
          <p:cNvSpPr txBox="1"/>
          <p:nvPr/>
        </p:nvSpPr>
        <p:spPr>
          <a:xfrm>
            <a:off x="19543469" y="19633371"/>
            <a:ext cx="10195169" cy="1461624"/>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Equation 1:  </a:t>
            </a:r>
            <a:r>
              <a:rPr lang="fr-FR" sz="2400" dirty="0" err="1">
                <a:latin typeface="Helvetica" charset="0"/>
              </a:rPr>
              <a:t>piecewise</a:t>
            </a:r>
            <a:r>
              <a:rPr lang="fr-FR" sz="2400" dirty="0">
                <a:latin typeface="Helvetica" charset="0"/>
              </a:rPr>
              <a:t> model  on the </a:t>
            </a:r>
            <a:r>
              <a:rPr lang="fr-FR" sz="2400" dirty="0" err="1">
                <a:latin typeface="Helvetica" charset="0"/>
              </a:rPr>
              <a:t>effect</a:t>
            </a:r>
            <a:r>
              <a:rPr lang="fr-FR" sz="2400" dirty="0">
                <a:latin typeface="Helvetica" charset="0"/>
              </a:rPr>
              <a:t> of the </a:t>
            </a:r>
            <a:r>
              <a:rPr lang="fr-FR" sz="2400" dirty="0" err="1">
                <a:latin typeface="Helvetica" charset="0"/>
              </a:rPr>
              <a:t>growth</a:t>
            </a:r>
            <a:r>
              <a:rPr lang="fr-FR" sz="2400" dirty="0">
                <a:latin typeface="Helvetica" charset="0"/>
              </a:rPr>
              <a:t> rate ratio </a:t>
            </a:r>
            <a:r>
              <a:rPr lang="fr-FR" sz="2400" dirty="0" err="1">
                <a:latin typeface="Helvetica" charset="0"/>
              </a:rPr>
              <a:t>before</a:t>
            </a:r>
            <a:r>
              <a:rPr lang="fr-FR" sz="2400" dirty="0">
                <a:latin typeface="Helvetica" charset="0"/>
              </a:rPr>
              <a:t>, </a:t>
            </a:r>
            <a:r>
              <a:rPr lang="fr-FR" sz="2400" dirty="0" err="1">
                <a:latin typeface="Helvetica" charset="0"/>
              </a:rPr>
              <a:t>during</a:t>
            </a:r>
            <a:r>
              <a:rPr lang="fr-FR" sz="2400" dirty="0">
                <a:latin typeface="Helvetica" charset="0"/>
              </a:rPr>
              <a:t> and </a:t>
            </a:r>
            <a:r>
              <a:rPr lang="fr-FR" sz="2400" dirty="0" err="1">
                <a:latin typeface="Helvetica" charset="0"/>
              </a:rPr>
              <a:t>after</a:t>
            </a:r>
            <a:r>
              <a:rPr lang="fr-FR" sz="2400" dirty="0">
                <a:latin typeface="Helvetica" charset="0"/>
              </a:rPr>
              <a:t> stress condition. </a:t>
            </a:r>
            <a:endParaRPr lang="fr-BE" sz="2400" dirty="0">
              <a:latin typeface="Helvetica" charset="0"/>
            </a:endParaRPr>
          </a:p>
        </p:txBody>
      </p:sp>
      <p:sp>
        <p:nvSpPr>
          <p:cNvPr id="264" name="ZoneTexte 263">
            <a:extLst>
              <a:ext uri="{FF2B5EF4-FFF2-40B4-BE49-F238E27FC236}">
                <a16:creationId xmlns:a16="http://schemas.microsoft.com/office/drawing/2014/main" id="{51827B3E-07B4-B840-B9D1-49D814D436FA}"/>
              </a:ext>
            </a:extLst>
          </p:cNvPr>
          <p:cNvSpPr txBox="1"/>
          <p:nvPr/>
        </p:nvSpPr>
        <p:spPr>
          <a:xfrm>
            <a:off x="19850345" y="24009434"/>
            <a:ext cx="9889010" cy="797461"/>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Table 1:  </a:t>
            </a:r>
            <a:r>
              <a:rPr lang="fr-FR" sz="2400" dirty="0" err="1">
                <a:latin typeface="Helvetica" charset="0"/>
              </a:rPr>
              <a:t>Parameters</a:t>
            </a:r>
            <a:r>
              <a:rPr lang="fr-FR" sz="2400" dirty="0">
                <a:latin typeface="Helvetica" charset="0"/>
              </a:rPr>
              <a:t> of the </a:t>
            </a:r>
            <a:r>
              <a:rPr lang="fr-FR" sz="2400" dirty="0" err="1">
                <a:latin typeface="Helvetica" charset="0"/>
              </a:rPr>
              <a:t>piecewise</a:t>
            </a:r>
            <a:r>
              <a:rPr lang="fr-FR" sz="2400" dirty="0">
                <a:latin typeface="Helvetica" charset="0"/>
              </a:rPr>
              <a:t> </a:t>
            </a:r>
            <a:r>
              <a:rPr lang="fr-FR" sz="2400" dirty="0" err="1">
                <a:latin typeface="Helvetica" charset="0"/>
              </a:rPr>
              <a:t>models</a:t>
            </a:r>
            <a:endParaRPr lang="fr-BE" sz="2400" dirty="0">
              <a:latin typeface="Helvetica" charset="0"/>
            </a:endParaRPr>
          </a:p>
        </p:txBody>
      </p:sp>
      <p:sp>
        <p:nvSpPr>
          <p:cNvPr id="265" name="ZoneTexte 264">
            <a:extLst>
              <a:ext uri="{FF2B5EF4-FFF2-40B4-BE49-F238E27FC236}">
                <a16:creationId xmlns:a16="http://schemas.microsoft.com/office/drawing/2014/main" id="{26B73C86-44DA-2B46-A290-CA9B7BEA2B2F}"/>
              </a:ext>
            </a:extLst>
          </p:cNvPr>
          <p:cNvSpPr txBox="1"/>
          <p:nvPr/>
        </p:nvSpPr>
        <p:spPr>
          <a:xfrm>
            <a:off x="8387914" y="28503956"/>
            <a:ext cx="11325288" cy="1777468"/>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3:  </a:t>
            </a:r>
            <a:r>
              <a:rPr lang="fr-FR" sz="2400" dirty="0" err="1">
                <a:latin typeface="Helvetica" charset="0"/>
              </a:rPr>
              <a:t>Growth</a:t>
            </a:r>
            <a:r>
              <a:rPr lang="fr-FR" sz="2400" dirty="0">
                <a:latin typeface="Helvetica" charset="0"/>
              </a:rPr>
              <a:t> rate ratio over time [</a:t>
            </a:r>
            <a:r>
              <a:rPr lang="fr-FR" sz="2400" dirty="0" err="1">
                <a:latin typeface="Helvetica" charset="0"/>
              </a:rPr>
              <a:t>Days</a:t>
            </a:r>
            <a:r>
              <a:rPr lang="fr-FR" sz="2400" dirty="0">
                <a:latin typeface="Helvetica" charset="0"/>
              </a:rPr>
              <a:t>] </a:t>
            </a:r>
            <a:r>
              <a:rPr lang="fr-FR" sz="2400" dirty="0" err="1">
                <a:latin typeface="Helvetica" charset="0"/>
              </a:rPr>
              <a:t>with</a:t>
            </a:r>
            <a:r>
              <a:rPr lang="fr-FR" sz="2400" dirty="0">
                <a:latin typeface="Helvetica" charset="0"/>
              </a:rPr>
              <a:t> </a:t>
            </a:r>
            <a:r>
              <a:rPr lang="fr-FR" sz="2400" dirty="0" err="1">
                <a:latin typeface="Helvetica" charset="0"/>
              </a:rPr>
              <a:t>three</a:t>
            </a:r>
            <a:r>
              <a:rPr lang="fr-FR" sz="2400" dirty="0">
                <a:latin typeface="Helvetica" charset="0"/>
              </a:rPr>
              <a:t> conditions control( n=4), </a:t>
            </a:r>
            <a:r>
              <a:rPr lang="fr-FR" sz="2400" dirty="0" err="1">
                <a:latin typeface="Helvetica" charset="0"/>
              </a:rPr>
              <a:t>hypersaline</a:t>
            </a:r>
            <a:r>
              <a:rPr lang="fr-FR" sz="2400" dirty="0">
                <a:latin typeface="Helvetica" charset="0"/>
              </a:rPr>
              <a:t> (n=6)  and </a:t>
            </a:r>
            <a:r>
              <a:rPr lang="fr-FR" sz="2400" dirty="0" err="1">
                <a:latin typeface="Helvetica" charset="0"/>
              </a:rPr>
              <a:t>hyposaline</a:t>
            </a:r>
            <a:r>
              <a:rPr lang="fr-FR" sz="2400" dirty="0">
                <a:latin typeface="Helvetica" charset="0"/>
              </a:rPr>
              <a:t> (n=6). </a:t>
            </a:r>
            <a:r>
              <a:rPr lang="fr-FR" sz="2400" dirty="0" err="1">
                <a:latin typeface="Helvetica" charset="0"/>
              </a:rPr>
              <a:t>Three</a:t>
            </a:r>
            <a:r>
              <a:rPr lang="fr-FR" sz="2400" dirty="0">
                <a:latin typeface="Helvetica" charset="0"/>
              </a:rPr>
              <a:t> phases are </a:t>
            </a:r>
            <a:r>
              <a:rPr lang="fr-FR" sz="2400" dirty="0" err="1">
                <a:latin typeface="Helvetica" charset="0"/>
              </a:rPr>
              <a:t>highligthted</a:t>
            </a:r>
            <a:r>
              <a:rPr lang="fr-FR" sz="2400" dirty="0">
                <a:latin typeface="Helvetica" charset="0"/>
              </a:rPr>
              <a:t>: no stress, stress and </a:t>
            </a:r>
            <a:r>
              <a:rPr lang="fr-FR" sz="2400" dirty="0" err="1">
                <a:latin typeface="Helvetica" charset="0"/>
              </a:rPr>
              <a:t>after</a:t>
            </a:r>
            <a:r>
              <a:rPr lang="fr-FR" sz="2400" dirty="0">
                <a:latin typeface="Helvetica" charset="0"/>
              </a:rPr>
              <a:t> stress phases.  </a:t>
            </a:r>
          </a:p>
          <a:p>
            <a:pPr marL="342900" indent="-342900" algn="just" defTabSz="914400"/>
            <a:r>
              <a:rPr lang="fr-FR" sz="2400" dirty="0">
                <a:latin typeface="Helvetica" charset="0"/>
              </a:rPr>
              <a:t>    The </a:t>
            </a:r>
            <a:r>
              <a:rPr lang="fr-FR" sz="2400" dirty="0" err="1">
                <a:latin typeface="Helvetica" charset="0"/>
              </a:rPr>
              <a:t>growth</a:t>
            </a:r>
            <a:r>
              <a:rPr lang="fr-FR" sz="2400" dirty="0">
                <a:latin typeface="Helvetica" charset="0"/>
              </a:rPr>
              <a:t> rate ratio </a:t>
            </a:r>
            <a:r>
              <a:rPr lang="fr-FR" sz="2400" dirty="0" err="1">
                <a:latin typeface="Helvetica" charset="0"/>
              </a:rPr>
              <a:t>is</a:t>
            </a:r>
            <a:endParaRPr lang="fr-BE" sz="2400" dirty="0">
              <a:latin typeface="Helvetica" charset="0"/>
            </a:endParaRPr>
          </a:p>
        </p:txBody>
      </p:sp>
      <p:sp>
        <p:nvSpPr>
          <p:cNvPr id="272" name="Rectangle 16">
            <a:extLst>
              <a:ext uri="{FF2B5EF4-FFF2-40B4-BE49-F238E27FC236}">
                <a16:creationId xmlns:a16="http://schemas.microsoft.com/office/drawing/2014/main" id="{4783BAFC-7264-BC4C-BDE8-CB2FDEAEFE75}"/>
              </a:ext>
            </a:extLst>
          </p:cNvPr>
          <p:cNvSpPr>
            <a:spLocks noChangeArrowheads="1"/>
          </p:cNvSpPr>
          <p:nvPr/>
        </p:nvSpPr>
        <p:spPr bwMode="auto">
          <a:xfrm>
            <a:off x="584386" y="40127831"/>
            <a:ext cx="7140752"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References</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pic>
        <p:nvPicPr>
          <p:cNvPr id="110" name="Image 109">
            <a:extLst>
              <a:ext uri="{FF2B5EF4-FFF2-40B4-BE49-F238E27FC236}">
                <a16:creationId xmlns:a16="http://schemas.microsoft.com/office/drawing/2014/main" id="{043E70EB-9324-874C-8EAE-F517390963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17849" y="20621679"/>
            <a:ext cx="10093514" cy="2889072"/>
          </a:xfrm>
          <a:prstGeom prst="rect">
            <a:avLst/>
          </a:prstGeom>
        </p:spPr>
      </p:pic>
      <p:sp>
        <p:nvSpPr>
          <p:cNvPr id="279" name="ZoneTexte 278">
            <a:extLst>
              <a:ext uri="{FF2B5EF4-FFF2-40B4-BE49-F238E27FC236}">
                <a16:creationId xmlns:a16="http://schemas.microsoft.com/office/drawing/2014/main" id="{1B227AD9-B3E6-3748-93FA-D6DA3EC1F7B1}"/>
              </a:ext>
            </a:extLst>
          </p:cNvPr>
          <p:cNvSpPr txBox="1"/>
          <p:nvPr/>
        </p:nvSpPr>
        <p:spPr>
          <a:xfrm>
            <a:off x="19926333" y="28047255"/>
            <a:ext cx="9641170" cy="797461"/>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Table 2:  Multiple </a:t>
            </a:r>
            <a:r>
              <a:rPr lang="fr-FR" sz="2400" dirty="0" err="1">
                <a:latin typeface="Helvetica" charset="0"/>
              </a:rPr>
              <a:t>comparisons</a:t>
            </a:r>
            <a:r>
              <a:rPr lang="fr-FR" sz="2400" dirty="0">
                <a:latin typeface="Helvetica" charset="0"/>
              </a:rPr>
              <a:t> of </a:t>
            </a:r>
            <a:r>
              <a:rPr lang="fr-FR" sz="2400" dirty="0" err="1">
                <a:latin typeface="Helvetica" charset="0"/>
              </a:rPr>
              <a:t>means</a:t>
            </a:r>
            <a:r>
              <a:rPr lang="fr-FR" sz="2400" dirty="0">
                <a:latin typeface="Helvetica" charset="0"/>
              </a:rPr>
              <a:t> </a:t>
            </a:r>
            <a:r>
              <a:rPr lang="fr-FR" sz="2400" dirty="0" err="1">
                <a:latin typeface="Helvetica" charset="0"/>
              </a:rPr>
              <a:t>with</a:t>
            </a:r>
            <a:r>
              <a:rPr lang="fr-FR" sz="2400" dirty="0">
                <a:latin typeface="Helvetica" charset="0"/>
              </a:rPr>
              <a:t> </a:t>
            </a:r>
            <a:r>
              <a:rPr lang="fr-FR" sz="2400" dirty="0" err="1">
                <a:latin typeface="Helvetica" charset="0"/>
              </a:rPr>
              <a:t>Tukey</a:t>
            </a:r>
            <a:r>
              <a:rPr lang="fr-FR" sz="2400" dirty="0">
                <a:latin typeface="Helvetica" charset="0"/>
              </a:rPr>
              <a:t> </a:t>
            </a:r>
            <a:r>
              <a:rPr lang="fr-FR" sz="2400" dirty="0" err="1">
                <a:latin typeface="Helvetica" charset="0"/>
              </a:rPr>
              <a:t>contrasts</a:t>
            </a:r>
            <a:r>
              <a:rPr lang="fr-FR" sz="2400" dirty="0">
                <a:latin typeface="Helvetica" charset="0"/>
              </a:rPr>
              <a:t> of the respiration rate [µmol/</a:t>
            </a:r>
            <a:r>
              <a:rPr lang="fr-FR" sz="2400" dirty="0" err="1">
                <a:latin typeface="Helvetica" charset="0"/>
              </a:rPr>
              <a:t>h.g</a:t>
            </a:r>
            <a:r>
              <a:rPr lang="fr-FR" sz="2400" dirty="0">
                <a:latin typeface="Helvetica" charset="0"/>
              </a:rPr>
              <a:t>] </a:t>
            </a:r>
            <a:r>
              <a:rPr lang="fr-FR" sz="2400" dirty="0" err="1">
                <a:latin typeface="Helvetica" charset="0"/>
              </a:rPr>
              <a:t>during</a:t>
            </a:r>
            <a:r>
              <a:rPr lang="fr-FR" sz="2400" dirty="0">
                <a:latin typeface="Helvetica" charset="0"/>
              </a:rPr>
              <a:t> the </a:t>
            </a:r>
            <a:r>
              <a:rPr lang="fr-FR" sz="2400" dirty="0" err="1">
                <a:latin typeface="Helvetica" charset="0"/>
              </a:rPr>
              <a:t>day</a:t>
            </a:r>
            <a:r>
              <a:rPr lang="fr-FR" sz="2400" dirty="0">
                <a:latin typeface="Helvetica" charset="0"/>
              </a:rPr>
              <a:t>.</a:t>
            </a:r>
            <a:endParaRPr lang="fr-BE" sz="2400" dirty="0">
              <a:latin typeface="Helvetica" charset="0"/>
            </a:endParaRPr>
          </a:p>
        </p:txBody>
      </p:sp>
      <p:sp>
        <p:nvSpPr>
          <p:cNvPr id="117" name="ZoneTexte 116">
            <a:extLst>
              <a:ext uri="{FF2B5EF4-FFF2-40B4-BE49-F238E27FC236}">
                <a16:creationId xmlns:a16="http://schemas.microsoft.com/office/drawing/2014/main" id="{BCE7C9C7-B929-4445-B3AC-17637E78E232}"/>
              </a:ext>
            </a:extLst>
          </p:cNvPr>
          <p:cNvSpPr txBox="1"/>
          <p:nvPr/>
        </p:nvSpPr>
        <p:spPr>
          <a:xfrm>
            <a:off x="27475543" y="26169257"/>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119" name="ZoneTexte 118">
            <a:extLst>
              <a:ext uri="{FF2B5EF4-FFF2-40B4-BE49-F238E27FC236}">
                <a16:creationId xmlns:a16="http://schemas.microsoft.com/office/drawing/2014/main" id="{C9C330DB-4A19-4C49-AEB1-C763A86D0C4D}"/>
              </a:ext>
            </a:extLst>
          </p:cNvPr>
          <p:cNvSpPr txBox="1"/>
          <p:nvPr/>
        </p:nvSpPr>
        <p:spPr>
          <a:xfrm>
            <a:off x="14684155" y="41284305"/>
            <a:ext cx="14390908" cy="578777"/>
          </a:xfrm>
          <a:prstGeom prst="rect">
            <a:avLst/>
          </a:prstGeom>
        </p:spPr>
        <p:txBody>
          <a:bodyPr vert="horz" wrap="none" lIns="91440" tIns="45720" rIns="91440" bIns="45720" rtlCol="0">
            <a:normAutofit/>
          </a:bodyPr>
          <a:lstStyle/>
          <a:p>
            <a:pPr marL="342900" indent="-342900" algn="r" defTabSz="914400"/>
            <a:r>
              <a:rPr lang="fr-FR" sz="2800" dirty="0">
                <a:latin typeface="Helvetica" charset="0"/>
                <a:ea typeface="Helvetica" charset="0"/>
                <a:cs typeface="Helvetica" charset="0"/>
              </a:rPr>
              <a:t>For </a:t>
            </a:r>
            <a:r>
              <a:rPr lang="fr-FR" sz="2800" dirty="0" err="1">
                <a:latin typeface="Helvetica" charset="0"/>
                <a:ea typeface="Helvetica" charset="0"/>
                <a:cs typeface="Helvetica" charset="0"/>
              </a:rPr>
              <a:t>further</a:t>
            </a:r>
            <a:r>
              <a:rPr lang="fr-FR" sz="2800" dirty="0">
                <a:latin typeface="Helvetica" charset="0"/>
                <a:ea typeface="Helvetica" charset="0"/>
                <a:cs typeface="Helvetica" charset="0"/>
              </a:rPr>
              <a:t> information, </a:t>
            </a:r>
            <a:r>
              <a:rPr lang="fr-FR" sz="2800" dirty="0" err="1">
                <a:latin typeface="Helvetica" charset="0"/>
                <a:ea typeface="Helvetica" charset="0"/>
                <a:cs typeface="Helvetica" charset="0"/>
              </a:rPr>
              <a:t>visit</a:t>
            </a:r>
            <a:r>
              <a:rPr lang="fr-FR" sz="2800" dirty="0">
                <a:latin typeface="Helvetica" charset="0"/>
                <a:ea typeface="Helvetica" charset="0"/>
                <a:cs typeface="Helvetica" charset="0"/>
              </a:rPr>
              <a:t>:  https://github.com/EcoNum/coral_salinity002</a:t>
            </a: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120" name="ZoneTexte 119">
            <a:extLst>
              <a:ext uri="{FF2B5EF4-FFF2-40B4-BE49-F238E27FC236}">
                <a16:creationId xmlns:a16="http://schemas.microsoft.com/office/drawing/2014/main" id="{80592B6C-0F52-6942-B8F1-31E0C2813C22}"/>
              </a:ext>
            </a:extLst>
          </p:cNvPr>
          <p:cNvSpPr txBox="1"/>
          <p:nvPr/>
        </p:nvSpPr>
        <p:spPr>
          <a:xfrm>
            <a:off x="584385" y="40887555"/>
            <a:ext cx="28955815" cy="1993596"/>
          </a:xfrm>
          <a:prstGeom prst="rect">
            <a:avLst/>
          </a:prstGeom>
        </p:spPr>
        <p:txBody>
          <a:bodyPr vert="horz" wrap="none" lIns="91440" tIns="45720" rIns="91440" bIns="45720" rtlCol="0">
            <a:normAutofit/>
          </a:bodyPr>
          <a:lstStyle/>
          <a:p>
            <a:pPr marL="342900" indent="-342900" defTabSz="914400"/>
            <a:r>
              <a:rPr lang="fr-FR" sz="1600" dirty="0" err="1">
                <a:ea typeface="Calibri" pitchFamily="34" charset="0"/>
                <a:cs typeface="Times New Roman" pitchFamily="18" charset="0"/>
              </a:rPr>
              <a:t>Kuanui</a:t>
            </a:r>
            <a:r>
              <a:rPr lang="fr-FR" sz="1600" dirty="0">
                <a:ea typeface="Calibri" pitchFamily="34" charset="0"/>
                <a:cs typeface="Times New Roman" pitchFamily="18" charset="0"/>
              </a:rPr>
              <a:t>, </a:t>
            </a:r>
            <a:r>
              <a:rPr lang="fr-FR" sz="1600" dirty="0" err="1">
                <a:ea typeface="Calibri" pitchFamily="34" charset="0"/>
                <a:cs typeface="Times New Roman" pitchFamily="18" charset="0"/>
              </a:rPr>
              <a:t>Pataporn</a:t>
            </a:r>
            <a:r>
              <a:rPr lang="fr-FR" sz="1600" dirty="0">
                <a:ea typeface="Calibri" pitchFamily="34" charset="0"/>
                <a:cs typeface="Times New Roman" pitchFamily="18" charset="0"/>
              </a:rPr>
              <a:t> &amp; </a:t>
            </a:r>
            <a:r>
              <a:rPr lang="fr-FR" sz="1600" dirty="0" err="1">
                <a:ea typeface="Calibri" pitchFamily="34" charset="0"/>
                <a:cs typeface="Times New Roman" pitchFamily="18" charset="0"/>
              </a:rPr>
              <a:t>Chavanich</a:t>
            </a:r>
            <a:r>
              <a:rPr lang="fr-FR" sz="1600" dirty="0">
                <a:ea typeface="Calibri" pitchFamily="34" charset="0"/>
                <a:cs typeface="Times New Roman" pitchFamily="18" charset="0"/>
              </a:rPr>
              <a:t>, </a:t>
            </a:r>
            <a:r>
              <a:rPr lang="fr-FR" sz="1600" dirty="0" err="1">
                <a:ea typeface="Calibri" pitchFamily="34" charset="0"/>
                <a:cs typeface="Times New Roman" pitchFamily="18" charset="0"/>
              </a:rPr>
              <a:t>Suchana</a:t>
            </a:r>
            <a:r>
              <a:rPr lang="fr-FR" sz="1600" dirty="0">
                <a:ea typeface="Calibri" pitchFamily="34" charset="0"/>
                <a:cs typeface="Times New Roman" pitchFamily="18" charset="0"/>
              </a:rPr>
              <a:t> &amp; </a:t>
            </a:r>
            <a:r>
              <a:rPr lang="fr-FR" sz="1600" dirty="0" err="1">
                <a:ea typeface="Calibri" pitchFamily="34" charset="0"/>
                <a:cs typeface="Times New Roman" pitchFamily="18" charset="0"/>
              </a:rPr>
              <a:t>Viyakarn</a:t>
            </a:r>
            <a:r>
              <a:rPr lang="fr-FR" sz="1600" dirty="0">
                <a:ea typeface="Calibri" pitchFamily="34" charset="0"/>
                <a:cs typeface="Times New Roman" pitchFamily="18" charset="0"/>
              </a:rPr>
              <a:t>, </a:t>
            </a:r>
            <a:r>
              <a:rPr lang="fr-FR" sz="1600" dirty="0" err="1">
                <a:ea typeface="Calibri" pitchFamily="34" charset="0"/>
                <a:cs typeface="Times New Roman" pitchFamily="18" charset="0"/>
              </a:rPr>
              <a:t>Voranop</a:t>
            </a:r>
            <a:r>
              <a:rPr lang="fr-FR" sz="1600" dirty="0">
                <a:ea typeface="Calibri" pitchFamily="34" charset="0"/>
                <a:cs typeface="Times New Roman" pitchFamily="18" charset="0"/>
              </a:rPr>
              <a:t> &amp; </a:t>
            </a:r>
            <a:r>
              <a:rPr lang="fr-FR" sz="1600" dirty="0" err="1">
                <a:ea typeface="Calibri" pitchFamily="34" charset="0"/>
                <a:cs typeface="Times New Roman" pitchFamily="18" charset="0"/>
              </a:rPr>
              <a:t>Omori</a:t>
            </a:r>
            <a:r>
              <a:rPr lang="fr-FR" sz="1600" dirty="0">
                <a:ea typeface="Calibri" pitchFamily="34" charset="0"/>
                <a:cs typeface="Times New Roman" pitchFamily="18" charset="0"/>
              </a:rPr>
              <a:t>, </a:t>
            </a:r>
            <a:r>
              <a:rPr lang="fr-FR" sz="1600" dirty="0" err="1">
                <a:ea typeface="Calibri" pitchFamily="34" charset="0"/>
                <a:cs typeface="Times New Roman" pitchFamily="18" charset="0"/>
              </a:rPr>
              <a:t>Makoto</a:t>
            </a:r>
            <a:r>
              <a:rPr lang="fr-FR" sz="1600" dirty="0">
                <a:ea typeface="Calibri" pitchFamily="34" charset="0"/>
                <a:cs typeface="Times New Roman" pitchFamily="18" charset="0"/>
              </a:rPr>
              <a:t> &amp; Lin, </a:t>
            </a:r>
            <a:r>
              <a:rPr lang="fr-FR" sz="1600" dirty="0" err="1">
                <a:ea typeface="Calibri" pitchFamily="34" charset="0"/>
                <a:cs typeface="Times New Roman" pitchFamily="18" charset="0"/>
              </a:rPr>
              <a:t>Chiahsin</a:t>
            </a:r>
            <a:r>
              <a:rPr lang="fr-FR" sz="1600" dirty="0">
                <a:ea typeface="Calibri" pitchFamily="34" charset="0"/>
                <a:cs typeface="Times New Roman" pitchFamily="18" charset="0"/>
              </a:rPr>
              <a:t>. (2015). </a:t>
            </a:r>
            <a:r>
              <a:rPr lang="fr-FR" sz="1600" dirty="0" err="1">
                <a:ea typeface="Calibri" pitchFamily="34" charset="0"/>
                <a:cs typeface="Times New Roman" pitchFamily="18" charset="0"/>
              </a:rPr>
              <a:t>Effects</a:t>
            </a:r>
            <a:r>
              <a:rPr lang="fr-FR" sz="1600" dirty="0">
                <a:ea typeface="Calibri" pitchFamily="34" charset="0"/>
                <a:cs typeface="Times New Roman" pitchFamily="18" charset="0"/>
              </a:rPr>
              <a:t> of </a:t>
            </a:r>
            <a:r>
              <a:rPr lang="fr-FR" sz="1600" dirty="0" err="1">
                <a:ea typeface="Calibri" pitchFamily="34" charset="0"/>
                <a:cs typeface="Times New Roman" pitchFamily="18" charset="0"/>
              </a:rPr>
              <a:t>Temperature</a:t>
            </a:r>
            <a:r>
              <a:rPr lang="fr-FR" sz="1600" dirty="0">
                <a:ea typeface="Calibri" pitchFamily="34" charset="0"/>
                <a:cs typeface="Times New Roman" pitchFamily="18" charset="0"/>
              </a:rPr>
              <a:t> and </a:t>
            </a:r>
            <a:r>
              <a:rPr lang="fr-FR" sz="1600" dirty="0" err="1">
                <a:ea typeface="Calibri" pitchFamily="34" charset="0"/>
                <a:cs typeface="Times New Roman" pitchFamily="18" charset="0"/>
              </a:rPr>
              <a:t>Salinity</a:t>
            </a:r>
            <a:r>
              <a:rPr lang="fr-FR" sz="1600" dirty="0">
                <a:ea typeface="Calibri" pitchFamily="34" charset="0"/>
                <a:cs typeface="Times New Roman" pitchFamily="18" charset="0"/>
              </a:rPr>
              <a:t> on </a:t>
            </a:r>
            <a:r>
              <a:rPr lang="fr-FR" sz="1600" dirty="0" err="1">
                <a:ea typeface="Calibri" pitchFamily="34" charset="0"/>
                <a:cs typeface="Times New Roman" pitchFamily="18" charset="0"/>
              </a:rPr>
              <a:t>Survival</a:t>
            </a:r>
            <a:r>
              <a:rPr lang="fr-FR" sz="1600" dirty="0">
                <a:ea typeface="Calibri" pitchFamily="34" charset="0"/>
                <a:cs typeface="Times New Roman" pitchFamily="18" charset="0"/>
              </a:rPr>
              <a:t> Rate of </a:t>
            </a:r>
            <a:r>
              <a:rPr lang="fr-FR" sz="1600" dirty="0" err="1">
                <a:ea typeface="Calibri" pitchFamily="34" charset="0"/>
                <a:cs typeface="Times New Roman" pitchFamily="18" charset="0"/>
              </a:rPr>
              <a:t>Cultured</a:t>
            </a:r>
            <a:r>
              <a:rPr lang="fr-FR" sz="1600" dirty="0">
                <a:ea typeface="Calibri" pitchFamily="34" charset="0"/>
                <a:cs typeface="Times New Roman" pitchFamily="18" charset="0"/>
              </a:rPr>
              <a:t> </a:t>
            </a:r>
            <a:r>
              <a:rPr lang="fr-FR" sz="1600" dirty="0" err="1">
                <a:ea typeface="Calibri" pitchFamily="34" charset="0"/>
                <a:cs typeface="Times New Roman" pitchFamily="18" charset="0"/>
              </a:rPr>
              <a:t>Corals</a:t>
            </a:r>
            <a:r>
              <a:rPr lang="fr-FR" sz="1600" dirty="0">
                <a:ea typeface="Calibri" pitchFamily="34" charset="0"/>
                <a:cs typeface="Times New Roman" pitchFamily="18" charset="0"/>
              </a:rPr>
              <a:t> and </a:t>
            </a:r>
            <a:r>
              <a:rPr lang="fr-FR" sz="1600" dirty="0" err="1">
                <a:ea typeface="Calibri" pitchFamily="34" charset="0"/>
                <a:cs typeface="Times New Roman" pitchFamily="18" charset="0"/>
              </a:rPr>
              <a:t>Photosynthetic</a:t>
            </a:r>
            <a:r>
              <a:rPr lang="fr-FR" sz="1600" dirty="0">
                <a:ea typeface="Calibri" pitchFamily="34" charset="0"/>
                <a:cs typeface="Times New Roman" pitchFamily="18" charset="0"/>
              </a:rPr>
              <a:t> </a:t>
            </a:r>
            <a:r>
              <a:rPr lang="fr-FR" sz="1600" dirty="0" err="1">
                <a:ea typeface="Calibri" pitchFamily="34" charset="0"/>
                <a:cs typeface="Times New Roman" pitchFamily="18" charset="0"/>
              </a:rPr>
              <a:t>Efficiency</a:t>
            </a:r>
            <a:r>
              <a:rPr lang="fr-FR" sz="1600" dirty="0">
                <a:ea typeface="Calibri" pitchFamily="34" charset="0"/>
                <a:cs typeface="Times New Roman" pitchFamily="18" charset="0"/>
              </a:rPr>
              <a:t> of </a:t>
            </a:r>
            <a:r>
              <a:rPr lang="fr-FR" sz="1600" dirty="0" err="1">
                <a:ea typeface="Calibri" pitchFamily="34" charset="0"/>
                <a:cs typeface="Times New Roman" pitchFamily="18" charset="0"/>
              </a:rPr>
              <a:t>Zooxanthellae</a:t>
            </a:r>
            <a:r>
              <a:rPr lang="fr-FR" sz="1600" dirty="0">
                <a:ea typeface="Calibri" pitchFamily="34" charset="0"/>
                <a:cs typeface="Times New Roman" pitchFamily="18" charset="0"/>
              </a:rPr>
              <a:t> in </a:t>
            </a:r>
            <a:r>
              <a:rPr lang="fr-FR" sz="1600" dirty="0" err="1">
                <a:ea typeface="Calibri" pitchFamily="34" charset="0"/>
                <a:cs typeface="Times New Roman" pitchFamily="18" charset="0"/>
              </a:rPr>
              <a:t>Coral</a:t>
            </a:r>
            <a:r>
              <a:rPr lang="fr-FR" sz="1600" dirty="0">
                <a:ea typeface="Calibri" pitchFamily="34" charset="0"/>
                <a:cs typeface="Times New Roman" pitchFamily="18" charset="0"/>
              </a:rPr>
              <a:t> Tissues. </a:t>
            </a:r>
            <a:r>
              <a:rPr lang="fr-FR" sz="1600" dirty="0" err="1">
                <a:ea typeface="Calibri" pitchFamily="34" charset="0"/>
                <a:cs typeface="Times New Roman" pitchFamily="18" charset="0"/>
              </a:rPr>
              <a:t>Ocean</a:t>
            </a:r>
            <a:r>
              <a:rPr lang="fr-FR" sz="1600" dirty="0">
                <a:ea typeface="Calibri" pitchFamily="34" charset="0"/>
                <a:cs typeface="Times New Roman" pitchFamily="18" charset="0"/>
              </a:rPr>
              <a:t> Science Journal. 50. 263-268. 10.1007/s12601-015-0023-3 </a:t>
            </a:r>
          </a:p>
          <a:p>
            <a:pPr marL="342900" indent="-342900" defTabSz="914400"/>
            <a:r>
              <a:rPr lang="fr-BE" sz="1600" dirty="0" err="1">
                <a:latin typeface="+mj-lt"/>
              </a:rPr>
              <a:t>Jokiel</a:t>
            </a:r>
            <a:r>
              <a:rPr lang="fr-BE" sz="1600" dirty="0">
                <a:latin typeface="+mj-lt"/>
              </a:rPr>
              <a:t>, P., </a:t>
            </a:r>
            <a:r>
              <a:rPr lang="fr-BE" sz="1600" dirty="0" err="1">
                <a:latin typeface="+mj-lt"/>
              </a:rPr>
              <a:t>Maragos</a:t>
            </a:r>
            <a:r>
              <a:rPr lang="fr-BE" sz="1600" dirty="0">
                <a:latin typeface="+mj-lt"/>
              </a:rPr>
              <a:t>, J., </a:t>
            </a:r>
            <a:r>
              <a:rPr lang="fr-BE" sz="1600" dirty="0" err="1">
                <a:latin typeface="+mj-lt"/>
              </a:rPr>
              <a:t>Franzisket</a:t>
            </a:r>
            <a:r>
              <a:rPr lang="fr-BE" sz="1600" dirty="0">
                <a:latin typeface="+mj-lt"/>
              </a:rPr>
              <a:t>, L. (1978). </a:t>
            </a:r>
            <a:r>
              <a:rPr lang="fr-BE" sz="1600" dirty="0" err="1">
                <a:latin typeface="+mj-lt"/>
              </a:rPr>
              <a:t>Coral</a:t>
            </a:r>
            <a:r>
              <a:rPr lang="fr-BE" sz="1600" dirty="0">
                <a:latin typeface="+mj-lt"/>
              </a:rPr>
              <a:t> </a:t>
            </a:r>
            <a:r>
              <a:rPr lang="fr-BE" sz="1600" dirty="0" err="1">
                <a:latin typeface="+mj-lt"/>
              </a:rPr>
              <a:t>growth</a:t>
            </a:r>
            <a:r>
              <a:rPr lang="fr-BE" sz="1600" dirty="0">
                <a:latin typeface="+mj-lt"/>
              </a:rPr>
              <a:t>: </a:t>
            </a:r>
            <a:r>
              <a:rPr lang="fr-BE" sz="1600" dirty="0" err="1">
                <a:latin typeface="+mj-lt"/>
              </a:rPr>
              <a:t>buoyant</a:t>
            </a:r>
            <a:r>
              <a:rPr lang="fr-BE" sz="1600" dirty="0">
                <a:latin typeface="+mj-lt"/>
              </a:rPr>
              <a:t> </a:t>
            </a:r>
            <a:r>
              <a:rPr lang="fr-BE" sz="1600" dirty="0" err="1">
                <a:latin typeface="+mj-lt"/>
              </a:rPr>
              <a:t>weight</a:t>
            </a:r>
            <a:r>
              <a:rPr lang="fr-BE" sz="1600" dirty="0">
                <a:latin typeface="+mj-lt"/>
              </a:rPr>
              <a:t> technique. </a:t>
            </a:r>
            <a:r>
              <a:rPr lang="fr-BE" sz="1600" dirty="0" err="1">
                <a:latin typeface="+mj-lt"/>
              </a:rPr>
              <a:t>Coral</a:t>
            </a:r>
            <a:r>
              <a:rPr lang="fr-BE" sz="1600" dirty="0">
                <a:latin typeface="+mj-lt"/>
              </a:rPr>
              <a:t> </a:t>
            </a:r>
            <a:r>
              <a:rPr lang="fr-BE" sz="1600" dirty="0" err="1">
                <a:latin typeface="+mj-lt"/>
              </a:rPr>
              <a:t>reefs</a:t>
            </a:r>
            <a:r>
              <a:rPr lang="fr-BE" sz="1600" dirty="0">
                <a:latin typeface="+mj-lt"/>
              </a:rPr>
              <a:t>: </a:t>
            </a:r>
            <a:r>
              <a:rPr lang="fr-BE" sz="1600" dirty="0" err="1">
                <a:latin typeface="+mj-lt"/>
              </a:rPr>
              <a:t>research</a:t>
            </a:r>
            <a:r>
              <a:rPr lang="fr-BE" sz="1600" dirty="0">
                <a:latin typeface="+mj-lt"/>
              </a:rPr>
              <a:t> </a:t>
            </a:r>
            <a:r>
              <a:rPr lang="fr-BE" sz="1600" dirty="0" err="1">
                <a:latin typeface="+mj-lt"/>
              </a:rPr>
              <a:t>methods</a:t>
            </a:r>
            <a:r>
              <a:rPr lang="fr-BE" sz="1600" dirty="0">
                <a:latin typeface="+mj-lt"/>
              </a:rPr>
              <a:t>, UNESCO, Paris, pp.529-541. </a:t>
            </a:r>
          </a:p>
        </p:txBody>
      </p:sp>
      <p:sp>
        <p:nvSpPr>
          <p:cNvPr id="253" name="Rectangle à coins arrondis 158">
            <a:extLst>
              <a:ext uri="{FF2B5EF4-FFF2-40B4-BE49-F238E27FC236}">
                <a16:creationId xmlns:a16="http://schemas.microsoft.com/office/drawing/2014/main" id="{DE6E9427-4AEE-9048-8959-1041AD4D7A7D}"/>
              </a:ext>
            </a:extLst>
          </p:cNvPr>
          <p:cNvSpPr/>
          <p:nvPr/>
        </p:nvSpPr>
        <p:spPr>
          <a:xfrm>
            <a:off x="504826" y="5811685"/>
            <a:ext cx="29232810" cy="304538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6" name="ZoneTexte 265">
            <a:extLst>
              <a:ext uri="{FF2B5EF4-FFF2-40B4-BE49-F238E27FC236}">
                <a16:creationId xmlns:a16="http://schemas.microsoft.com/office/drawing/2014/main" id="{45E906BE-B466-6D44-9259-C1123D31DB3B}"/>
              </a:ext>
            </a:extLst>
          </p:cNvPr>
          <p:cNvSpPr txBox="1"/>
          <p:nvPr/>
        </p:nvSpPr>
        <p:spPr>
          <a:xfrm>
            <a:off x="8409783" y="39712551"/>
            <a:ext cx="10802004" cy="1266652"/>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4:  Respiration rate as a </a:t>
            </a:r>
            <a:r>
              <a:rPr lang="fr-FR" sz="2400" dirty="0" err="1">
                <a:latin typeface="Helvetica" charset="0"/>
              </a:rPr>
              <a:t>function</a:t>
            </a:r>
            <a:r>
              <a:rPr lang="fr-FR" sz="2400" dirty="0">
                <a:latin typeface="Helvetica" charset="0"/>
              </a:rPr>
              <a:t> of the </a:t>
            </a:r>
            <a:r>
              <a:rPr lang="fr-FR" sz="2400" dirty="0" err="1">
                <a:latin typeface="Helvetica" charset="0"/>
              </a:rPr>
              <a:t>three</a:t>
            </a:r>
            <a:r>
              <a:rPr lang="fr-FR" sz="2400" dirty="0">
                <a:latin typeface="Helvetica" charset="0"/>
              </a:rPr>
              <a:t> conditions (control( n=2), </a:t>
            </a:r>
            <a:r>
              <a:rPr lang="fr-FR" sz="2400" dirty="0" err="1">
                <a:latin typeface="Helvetica" charset="0"/>
              </a:rPr>
              <a:t>hypersaline</a:t>
            </a:r>
            <a:r>
              <a:rPr lang="fr-FR" sz="2400" dirty="0">
                <a:latin typeface="Helvetica" charset="0"/>
              </a:rPr>
              <a:t>(n=3)  and </a:t>
            </a:r>
            <a:r>
              <a:rPr lang="fr-FR" sz="2400" dirty="0" err="1">
                <a:latin typeface="Helvetica" charset="0"/>
              </a:rPr>
              <a:t>hyposaline</a:t>
            </a:r>
            <a:r>
              <a:rPr lang="fr-FR" sz="2400" dirty="0">
                <a:latin typeface="Helvetica" charset="0"/>
              </a:rPr>
              <a:t> (n=3)) and of the </a:t>
            </a:r>
            <a:r>
              <a:rPr lang="fr-FR" sz="2400" dirty="0" err="1">
                <a:latin typeface="Helvetica" charset="0"/>
              </a:rPr>
              <a:t>day</a:t>
            </a:r>
            <a:r>
              <a:rPr lang="fr-FR" sz="2400" dirty="0">
                <a:latin typeface="Helvetica" charset="0"/>
              </a:rPr>
              <a:t>/night </a:t>
            </a:r>
            <a:r>
              <a:rPr lang="fr-FR" sz="2400" dirty="0" err="1">
                <a:latin typeface="Helvetica" charset="0"/>
              </a:rPr>
              <a:t>periods</a:t>
            </a:r>
            <a:r>
              <a:rPr lang="fr-FR" sz="2400" dirty="0">
                <a:latin typeface="Helvetica" charset="0"/>
              </a:rPr>
              <a:t> .   </a:t>
            </a:r>
            <a:endParaRPr lang="fr-BE" sz="2400" dirty="0">
              <a:latin typeface="Helvetica" charset="0"/>
            </a:endParaRPr>
          </a:p>
        </p:txBody>
      </p:sp>
      <p:pic>
        <p:nvPicPr>
          <p:cNvPr id="3" name="Image 2">
            <a:extLst>
              <a:ext uri="{FF2B5EF4-FFF2-40B4-BE49-F238E27FC236}">
                <a16:creationId xmlns:a16="http://schemas.microsoft.com/office/drawing/2014/main" id="{C51603CD-1442-2943-88EF-D808863EF486}"/>
              </a:ext>
            </a:extLst>
          </p:cNvPr>
          <p:cNvPicPr>
            <a:picLocks noChangeAspect="1"/>
          </p:cNvPicPr>
          <p:nvPr/>
        </p:nvPicPr>
        <p:blipFill rotWithShape="1">
          <a:blip r:embed="rId9">
            <a:extLst>
              <a:ext uri="{28A0092B-C50C-407E-A947-70E740481C1C}">
                <a14:useLocalDpi xmlns:a14="http://schemas.microsoft.com/office/drawing/2010/main" val="0"/>
              </a:ext>
            </a:extLst>
          </a:blip>
          <a:srcRect l="27082" t="40466" r="27082" b="40399"/>
          <a:stretch/>
        </p:blipFill>
        <p:spPr>
          <a:xfrm>
            <a:off x="36589364" y="22091877"/>
            <a:ext cx="6896741" cy="2281975"/>
          </a:xfrm>
          <a:prstGeom prst="rect">
            <a:avLst/>
          </a:prstGeom>
        </p:spPr>
      </p:pic>
      <p:pic>
        <p:nvPicPr>
          <p:cNvPr id="5" name="Image 4">
            <a:extLst>
              <a:ext uri="{FF2B5EF4-FFF2-40B4-BE49-F238E27FC236}">
                <a16:creationId xmlns:a16="http://schemas.microsoft.com/office/drawing/2014/main" id="{8EF2E284-1959-9647-9652-36A8162D3E2F}"/>
              </a:ext>
            </a:extLst>
          </p:cNvPr>
          <p:cNvPicPr>
            <a:picLocks noChangeAspect="1"/>
          </p:cNvPicPr>
          <p:nvPr/>
        </p:nvPicPr>
        <p:blipFill rotWithShape="1">
          <a:blip r:embed="rId10">
            <a:extLst>
              <a:ext uri="{28A0092B-C50C-407E-A947-70E740481C1C}">
                <a14:useLocalDpi xmlns:a14="http://schemas.microsoft.com/office/drawing/2010/main" val="0"/>
              </a:ext>
            </a:extLst>
          </a:blip>
          <a:srcRect t="15715" b="10451"/>
          <a:stretch/>
        </p:blipFill>
        <p:spPr>
          <a:xfrm>
            <a:off x="11953851" y="29689089"/>
            <a:ext cx="4832610" cy="574670"/>
          </a:xfrm>
          <a:prstGeom prst="rect">
            <a:avLst/>
          </a:prstGeom>
        </p:spPr>
      </p:pic>
      <p:pic>
        <p:nvPicPr>
          <p:cNvPr id="9" name="Image 8">
            <a:extLst>
              <a:ext uri="{FF2B5EF4-FFF2-40B4-BE49-F238E27FC236}">
                <a16:creationId xmlns:a16="http://schemas.microsoft.com/office/drawing/2014/main" id="{5C3A9407-24A9-6A4E-B6D3-A1CEE81E4C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52571" y="9013371"/>
            <a:ext cx="11904894" cy="9273069"/>
          </a:xfrm>
          <a:prstGeom prst="rect">
            <a:avLst/>
          </a:prstGeom>
        </p:spPr>
      </p:pic>
      <p:sp>
        <p:nvSpPr>
          <p:cNvPr id="296" name="Rectangle à coins arrondis 295"/>
          <p:cNvSpPr/>
          <p:nvPr/>
        </p:nvSpPr>
        <p:spPr>
          <a:xfrm>
            <a:off x="9781746" y="9695846"/>
            <a:ext cx="7989471" cy="907475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7" name="ZoneTexte 256">
            <a:extLst>
              <a:ext uri="{FF2B5EF4-FFF2-40B4-BE49-F238E27FC236}">
                <a16:creationId xmlns:a16="http://schemas.microsoft.com/office/drawing/2014/main" id="{16CAC176-E65C-6740-B0CD-F191DB40B304}"/>
              </a:ext>
            </a:extLst>
          </p:cNvPr>
          <p:cNvSpPr txBox="1"/>
          <p:nvPr/>
        </p:nvSpPr>
        <p:spPr>
          <a:xfrm>
            <a:off x="9898928" y="10908073"/>
            <a:ext cx="7755108" cy="7634929"/>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en-GB" sz="3200" dirty="0">
                <a:latin typeface="Helvetica" charset="0"/>
              </a:rPr>
              <a:t>An artificial coral reef mesocosm (Fig.1) has been used to study the impact of hyposaline (28 PSU) and hypersaline (42 PSU) stresses on </a:t>
            </a:r>
            <a:r>
              <a:rPr lang="en-GB" sz="3200" i="1" dirty="0" err="1">
                <a:latin typeface="Helvetica" charset="0"/>
              </a:rPr>
              <a:t>Seriatopora</a:t>
            </a:r>
            <a:r>
              <a:rPr lang="en-GB" sz="3200" i="1" dirty="0">
                <a:latin typeface="Helvetica" charset="0"/>
              </a:rPr>
              <a:t> </a:t>
            </a:r>
            <a:r>
              <a:rPr lang="en-GB" sz="3200" i="1" dirty="0" err="1">
                <a:latin typeface="Helvetica" charset="0"/>
              </a:rPr>
              <a:t>hystrix</a:t>
            </a:r>
            <a:r>
              <a:rPr lang="en-GB" sz="3200" dirty="0">
                <a:latin typeface="Helvetica" charset="0"/>
              </a:rPr>
              <a:t> (Dana 1846), a </a:t>
            </a:r>
            <a:r>
              <a:rPr lang="en-GB" sz="3200" dirty="0" err="1">
                <a:latin typeface="Helvetica" charset="0"/>
              </a:rPr>
              <a:t>hermatypic</a:t>
            </a:r>
            <a:r>
              <a:rPr lang="en-GB" sz="3200" dirty="0">
                <a:latin typeface="Helvetica" charset="0"/>
              </a:rPr>
              <a:t> </a:t>
            </a:r>
            <a:r>
              <a:rPr lang="en-GB" sz="3200" dirty="0" err="1">
                <a:latin typeface="Helvetica" charset="0"/>
              </a:rPr>
              <a:t>scleractinian</a:t>
            </a:r>
            <a:r>
              <a:rPr lang="en-GB" sz="3200" dirty="0">
                <a:latin typeface="Helvetica" charset="0"/>
              </a:rPr>
              <a:t> coral. </a:t>
            </a:r>
          </a:p>
          <a:p>
            <a:pPr marL="342900" indent="-342900" algn="just" defTabSz="914400"/>
            <a:r>
              <a:rPr lang="en-GB" sz="3200" dirty="0">
                <a:latin typeface="Helvetica" charset="0"/>
              </a:rPr>
              <a:t>   Modified conditions were established and maintained for 6 days from an initial value of 35 PSU. </a:t>
            </a:r>
          </a:p>
          <a:p>
            <a:pPr marL="342900" indent="-342900" algn="just" defTabSz="914400"/>
            <a:r>
              <a:rPr lang="en-GB" sz="3200" dirty="0">
                <a:latin typeface="Helvetica" charset="0"/>
              </a:rPr>
              <a:t>   The buoyant weight and the respiration rate in </a:t>
            </a:r>
            <a:r>
              <a:rPr lang="en-GB" sz="3200" dirty="0" err="1">
                <a:latin typeface="Helvetica" charset="0"/>
              </a:rPr>
              <a:t>respirometric</a:t>
            </a:r>
            <a:r>
              <a:rPr lang="en-GB" sz="3200" dirty="0">
                <a:latin typeface="Helvetica" charset="0"/>
              </a:rPr>
              <a:t> chambers are measured. The growth rate is calculated from the skeleton weight obtained by the conversion of the buoyant weight (</a:t>
            </a:r>
            <a:r>
              <a:rPr lang="en-GB" sz="3200" dirty="0" err="1">
                <a:latin typeface="Helvetica" charset="0"/>
              </a:rPr>
              <a:t>Jokiel</a:t>
            </a:r>
            <a:r>
              <a:rPr lang="en-GB" sz="3200" dirty="0">
                <a:latin typeface="Helvetica" charset="0"/>
              </a:rPr>
              <a:t> </a:t>
            </a:r>
            <a:r>
              <a:rPr lang="en-GB" sz="3200" i="1" dirty="0">
                <a:latin typeface="Helvetica" charset="0"/>
              </a:rPr>
              <a:t>et al</a:t>
            </a:r>
            <a:r>
              <a:rPr lang="en-GB" sz="3200" dirty="0">
                <a:latin typeface="Helvetica" charset="0"/>
              </a:rPr>
              <a:t>. 1978) (Fig. 3).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260" name="Rectangle 16">
            <a:extLst>
              <a:ext uri="{FF2B5EF4-FFF2-40B4-BE49-F238E27FC236}">
                <a16:creationId xmlns:a16="http://schemas.microsoft.com/office/drawing/2014/main" id="{AAB7B721-EAA9-404C-AC7C-CE5FC9DB74A3}"/>
              </a:ext>
            </a:extLst>
          </p:cNvPr>
          <p:cNvSpPr>
            <a:spLocks noChangeArrowheads="1"/>
          </p:cNvSpPr>
          <p:nvPr/>
        </p:nvSpPr>
        <p:spPr bwMode="auto">
          <a:xfrm>
            <a:off x="10182885" y="9892167"/>
            <a:ext cx="6471591"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Material &amp; methods</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pic>
        <p:nvPicPr>
          <p:cNvPr id="13" name="Image 12">
            <a:extLst>
              <a:ext uri="{FF2B5EF4-FFF2-40B4-BE49-F238E27FC236}">
                <a16:creationId xmlns:a16="http://schemas.microsoft.com/office/drawing/2014/main" id="{0BFBB2B7-03C8-2649-9F83-52FE187604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41406" y="19248984"/>
            <a:ext cx="11567587" cy="9182476"/>
          </a:xfrm>
          <a:prstGeom prst="rect">
            <a:avLst/>
          </a:prstGeom>
        </p:spPr>
      </p:pic>
      <p:sp>
        <p:nvSpPr>
          <p:cNvPr id="245" name="ZoneTexte 244">
            <a:extLst>
              <a:ext uri="{FF2B5EF4-FFF2-40B4-BE49-F238E27FC236}">
                <a16:creationId xmlns:a16="http://schemas.microsoft.com/office/drawing/2014/main" id="{2F98CD99-671B-FB45-BCA0-E35185D7870B}"/>
              </a:ext>
            </a:extLst>
          </p:cNvPr>
          <p:cNvSpPr txBox="1"/>
          <p:nvPr/>
        </p:nvSpPr>
        <p:spPr>
          <a:xfrm>
            <a:off x="18138467" y="18110151"/>
            <a:ext cx="11478106" cy="1212569"/>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2:  </a:t>
            </a:r>
            <a:r>
              <a:rPr lang="fr-FR" sz="2400" dirty="0" err="1">
                <a:latin typeface="Helvetica" charset="0"/>
              </a:rPr>
              <a:t>Growth</a:t>
            </a:r>
            <a:r>
              <a:rPr lang="fr-FR" sz="2400" dirty="0">
                <a:latin typeface="Helvetica" charset="0"/>
              </a:rPr>
              <a:t> rate [%/</a:t>
            </a:r>
            <a:r>
              <a:rPr lang="fr-FR" sz="2400" dirty="0" err="1">
                <a:latin typeface="Helvetica" charset="0"/>
              </a:rPr>
              <a:t>day</a:t>
            </a:r>
            <a:r>
              <a:rPr lang="fr-FR" sz="2400" dirty="0">
                <a:latin typeface="Helvetica" charset="0"/>
              </a:rPr>
              <a:t>] over time [</a:t>
            </a:r>
            <a:r>
              <a:rPr lang="fr-FR" sz="2400" dirty="0" err="1">
                <a:latin typeface="Helvetica" charset="0"/>
              </a:rPr>
              <a:t>days</a:t>
            </a:r>
            <a:r>
              <a:rPr lang="fr-FR" sz="2400" dirty="0">
                <a:latin typeface="Helvetica" charset="0"/>
              </a:rPr>
              <a:t>] </a:t>
            </a:r>
            <a:r>
              <a:rPr lang="fr-FR" sz="2400" dirty="0" err="1">
                <a:latin typeface="Helvetica" charset="0"/>
              </a:rPr>
              <a:t>with</a:t>
            </a:r>
            <a:r>
              <a:rPr lang="fr-FR" sz="2400" dirty="0">
                <a:latin typeface="Helvetica" charset="0"/>
              </a:rPr>
              <a:t> </a:t>
            </a:r>
            <a:r>
              <a:rPr lang="fr-FR" sz="2400" dirty="0" err="1">
                <a:latin typeface="Helvetica" charset="0"/>
              </a:rPr>
              <a:t>three</a:t>
            </a:r>
            <a:r>
              <a:rPr lang="fr-FR" sz="2400" dirty="0">
                <a:latin typeface="Helvetica" charset="0"/>
              </a:rPr>
              <a:t> conditions: control (n=4), </a:t>
            </a:r>
            <a:r>
              <a:rPr lang="fr-FR" sz="2400" dirty="0" err="1">
                <a:latin typeface="Helvetica" charset="0"/>
              </a:rPr>
              <a:t>hypersaline</a:t>
            </a:r>
            <a:r>
              <a:rPr lang="fr-FR" sz="2400" dirty="0">
                <a:latin typeface="Helvetica" charset="0"/>
              </a:rPr>
              <a:t> (n=6)  and </a:t>
            </a:r>
            <a:r>
              <a:rPr lang="fr-FR" sz="2400" dirty="0" err="1">
                <a:latin typeface="Helvetica" charset="0"/>
              </a:rPr>
              <a:t>hyposaline</a:t>
            </a:r>
            <a:r>
              <a:rPr lang="fr-FR" sz="2400" dirty="0">
                <a:latin typeface="Helvetica" charset="0"/>
              </a:rPr>
              <a:t> (n=6). </a:t>
            </a:r>
            <a:r>
              <a:rPr lang="fr-FR" sz="2400" dirty="0" err="1">
                <a:latin typeface="Helvetica" charset="0"/>
              </a:rPr>
              <a:t>Three</a:t>
            </a:r>
            <a:r>
              <a:rPr lang="fr-FR" sz="2400" dirty="0">
                <a:latin typeface="Helvetica" charset="0"/>
              </a:rPr>
              <a:t> phases are </a:t>
            </a:r>
            <a:r>
              <a:rPr lang="fr-FR" sz="2400" dirty="0" err="1">
                <a:latin typeface="Helvetica" charset="0"/>
              </a:rPr>
              <a:t>highligthted</a:t>
            </a:r>
            <a:r>
              <a:rPr lang="fr-FR" sz="2400" dirty="0">
                <a:latin typeface="Helvetica" charset="0"/>
              </a:rPr>
              <a:t>: no stress, stress and </a:t>
            </a:r>
            <a:r>
              <a:rPr lang="fr-FR" sz="2400" dirty="0" err="1">
                <a:latin typeface="Helvetica" charset="0"/>
              </a:rPr>
              <a:t>after</a:t>
            </a:r>
            <a:r>
              <a:rPr lang="fr-FR" sz="2400" dirty="0">
                <a:latin typeface="Helvetica" charset="0"/>
              </a:rPr>
              <a:t> stress phases.   </a:t>
            </a:r>
            <a:endParaRPr lang="fr-BE" sz="2400" dirty="0">
              <a:latin typeface="Helvetica" charset="0"/>
            </a:endParaRPr>
          </a:p>
        </p:txBody>
      </p:sp>
      <p:pic>
        <p:nvPicPr>
          <p:cNvPr id="15" name="Image 14">
            <a:extLst>
              <a:ext uri="{FF2B5EF4-FFF2-40B4-BE49-F238E27FC236}">
                <a16:creationId xmlns:a16="http://schemas.microsoft.com/office/drawing/2014/main" id="{D8AF0E8B-D726-BC45-B88C-4684AEFD5E23}"/>
              </a:ext>
            </a:extLst>
          </p:cNvPr>
          <p:cNvPicPr>
            <a:picLocks noChangeAspect="1"/>
          </p:cNvPicPr>
          <p:nvPr/>
        </p:nvPicPr>
        <p:blipFill rotWithShape="1">
          <a:blip r:embed="rId13">
            <a:extLst>
              <a:ext uri="{28A0092B-C50C-407E-A947-70E740481C1C}">
                <a14:useLocalDpi xmlns:a14="http://schemas.microsoft.com/office/drawing/2010/main" val="0"/>
              </a:ext>
            </a:extLst>
          </a:blip>
          <a:srcRect l="26635" t="40576" r="26574" b="40571"/>
          <a:stretch/>
        </p:blipFill>
        <p:spPr>
          <a:xfrm>
            <a:off x="20726401" y="24732344"/>
            <a:ext cx="7908146" cy="2481941"/>
          </a:xfrm>
          <a:prstGeom prst="rect">
            <a:avLst/>
          </a:prstGeom>
        </p:spPr>
      </p:pic>
      <p:pic>
        <p:nvPicPr>
          <p:cNvPr id="18" name="Image 17">
            <a:extLst>
              <a:ext uri="{FF2B5EF4-FFF2-40B4-BE49-F238E27FC236}">
                <a16:creationId xmlns:a16="http://schemas.microsoft.com/office/drawing/2014/main" id="{88A48473-E21B-0A42-92A2-48AD7B03D39B}"/>
              </a:ext>
            </a:extLst>
          </p:cNvPr>
          <p:cNvPicPr>
            <a:picLocks noChangeAspect="1"/>
          </p:cNvPicPr>
          <p:nvPr/>
        </p:nvPicPr>
        <p:blipFill rotWithShape="1">
          <a:blip r:embed="rId14">
            <a:extLst>
              <a:ext uri="{28A0092B-C50C-407E-A947-70E740481C1C}">
                <a14:useLocalDpi xmlns:a14="http://schemas.microsoft.com/office/drawing/2010/main" val="0"/>
              </a:ext>
            </a:extLst>
          </a:blip>
          <a:srcRect l="15549" t="37619" r="15343" b="37059"/>
          <a:stretch/>
        </p:blipFill>
        <p:spPr>
          <a:xfrm>
            <a:off x="19760439" y="28912455"/>
            <a:ext cx="10021742" cy="2860373"/>
          </a:xfrm>
          <a:prstGeom prst="rect">
            <a:avLst/>
          </a:prstGeom>
        </p:spPr>
      </p:pic>
      <p:pic>
        <p:nvPicPr>
          <p:cNvPr id="20" name="Image 19">
            <a:extLst>
              <a:ext uri="{FF2B5EF4-FFF2-40B4-BE49-F238E27FC236}">
                <a16:creationId xmlns:a16="http://schemas.microsoft.com/office/drawing/2014/main" id="{9A3E80B0-C5B0-C04C-B652-B3ADF692BB2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03462" y="30641471"/>
            <a:ext cx="11264995" cy="8774633"/>
          </a:xfrm>
          <a:prstGeom prst="rect">
            <a:avLst/>
          </a:prstGeom>
        </p:spPr>
      </p:pic>
    </p:spTree>
    <p:extLst>
      <p:ext uri="{BB962C8B-B14F-4D97-AF65-F5344CB8AC3E}">
        <p14:creationId xmlns:p14="http://schemas.microsoft.com/office/powerpoint/2010/main" val="578050407"/>
      </p:ext>
    </p:extLst>
  </p:cSld>
  <p:clrMapOvr>
    <a:masterClrMapping/>
  </p:clrMapOvr>
</p:sld>
</file>

<file path=ppt/theme/theme1.xml><?xml version="1.0" encoding="utf-8"?>
<a:theme xmlns:a="http://schemas.openxmlformats.org/drawingml/2006/main" name="Thème poster Umons">
  <a:themeElements>
    <a:clrScheme name="UMons">
      <a:dk1>
        <a:sysClr val="windowText" lastClr="000000"/>
      </a:dk1>
      <a:lt1>
        <a:sysClr val="window" lastClr="FFFFFF"/>
      </a:lt1>
      <a:dk2>
        <a:srgbClr val="1F497D"/>
      </a:dk2>
      <a:lt2>
        <a:srgbClr val="EEECE1"/>
      </a:lt2>
      <a:accent1>
        <a:srgbClr val="00ABCC"/>
      </a:accent1>
      <a:accent2>
        <a:srgbClr val="C40039"/>
      </a:accent2>
      <a:accent3>
        <a:srgbClr val="A5A5A5"/>
      </a:accent3>
      <a:accent4>
        <a:srgbClr val="94CD7E"/>
      </a:accent4>
      <a:accent5>
        <a:srgbClr val="8DB3E2"/>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10000"/>
      </a:bodyPr>
      <a:lstStyle>
        <a:defPPr marL="342900" marR="0" indent="-342900" algn="l" defTabSz="914400" rtl="0" eaLnBrk="0" fontAlgn="base" latinLnBrk="0" hangingPunct="0">
          <a:lnSpc>
            <a:spcPct val="100000"/>
          </a:lnSpc>
          <a:spcBef>
            <a:spcPct val="0"/>
          </a:spcBef>
          <a:spcAft>
            <a:spcPct val="0"/>
          </a:spcAft>
          <a:buClrTx/>
          <a:buSzTx/>
          <a:buFont typeface="Arial" pitchFamily="34" charset="0"/>
          <a:buNone/>
          <a:tabLst/>
          <a:defRPr kumimoji="0" sz="2800" b="0" i="0" u="none" strike="noStrike" kern="1200" cap="none" spc="0" normalizeH="0" baseline="0" noProof="0" dirty="0" smtClean="0">
            <a:ln>
              <a:noFill/>
            </a:ln>
            <a:solidFill>
              <a:srgbClr val="808080"/>
            </a:solidFill>
            <a:effectLst/>
            <a:uLnTx/>
            <a:uFillTx/>
            <a:latin typeface="Calibri" pitchFamily="34" charset="0"/>
            <a:ea typeface="Calibri" pitchFamily="34" charset="0"/>
            <a:cs typeface="Times New Roman" pitchFamily="18"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 poster Umons</Template>
  <TotalTime>29761</TotalTime>
  <Words>832</Words>
  <Application>Microsoft Macintosh PowerPoint</Application>
  <PresentationFormat>Personnalisé</PresentationFormat>
  <Paragraphs>56</Paragraphs>
  <Slides>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vt:i4>
      </vt:variant>
    </vt:vector>
  </HeadingPairs>
  <TitlesOfParts>
    <vt:vector size="8" baseType="lpstr">
      <vt:lpstr>Arial</vt:lpstr>
      <vt:lpstr>Calibri</vt:lpstr>
      <vt:lpstr>Cambria</vt:lpstr>
      <vt:lpstr>Century Gothic</vt:lpstr>
      <vt:lpstr>Helvetica</vt:lpstr>
      <vt:lpstr>Wingdings</vt:lpstr>
      <vt:lpstr>Thème poster Umons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Florian Boon</dc:creator>
  <cp:lastModifiedBy>Guyliann ENGELS</cp:lastModifiedBy>
  <cp:revision>919</cp:revision>
  <cp:lastPrinted>2018-12-13T11:09:22Z</cp:lastPrinted>
  <dcterms:created xsi:type="dcterms:W3CDTF">2010-03-01T10:05:47Z</dcterms:created>
  <dcterms:modified xsi:type="dcterms:W3CDTF">2018-12-13T11:14:58Z</dcterms:modified>
</cp:coreProperties>
</file>